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342" r:id="rId2"/>
    <p:sldId id="377" r:id="rId3"/>
    <p:sldId id="376" r:id="rId4"/>
    <p:sldId id="374" r:id="rId5"/>
    <p:sldId id="379" r:id="rId6"/>
    <p:sldId id="453" r:id="rId7"/>
    <p:sldId id="378" r:id="rId8"/>
    <p:sldId id="375" r:id="rId9"/>
    <p:sldId id="380" r:id="rId10"/>
    <p:sldId id="454" r:id="rId11"/>
    <p:sldId id="455" r:id="rId12"/>
    <p:sldId id="456" r:id="rId13"/>
    <p:sldId id="382" r:id="rId14"/>
    <p:sldId id="381" r:id="rId15"/>
    <p:sldId id="383" r:id="rId16"/>
    <p:sldId id="384" r:id="rId17"/>
    <p:sldId id="385" r:id="rId18"/>
    <p:sldId id="387" r:id="rId19"/>
    <p:sldId id="386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452" r:id="rId30"/>
    <p:sldId id="457" r:id="rId31"/>
    <p:sldId id="397" r:id="rId32"/>
    <p:sldId id="398" r:id="rId33"/>
    <p:sldId id="399" r:id="rId34"/>
    <p:sldId id="400" r:id="rId35"/>
    <p:sldId id="403" r:id="rId36"/>
    <p:sldId id="402" r:id="rId37"/>
    <p:sldId id="461" r:id="rId38"/>
    <p:sldId id="404" r:id="rId39"/>
    <p:sldId id="405" r:id="rId40"/>
    <p:sldId id="406" r:id="rId41"/>
    <p:sldId id="407" r:id="rId42"/>
    <p:sldId id="410" r:id="rId43"/>
    <p:sldId id="408" r:id="rId44"/>
    <p:sldId id="409" r:id="rId45"/>
    <p:sldId id="411" r:id="rId46"/>
    <p:sldId id="412" r:id="rId47"/>
    <p:sldId id="413" r:id="rId48"/>
    <p:sldId id="415" r:id="rId49"/>
    <p:sldId id="416" r:id="rId50"/>
    <p:sldId id="417" r:id="rId51"/>
    <p:sldId id="418" r:id="rId52"/>
    <p:sldId id="420" r:id="rId53"/>
    <p:sldId id="423" r:id="rId54"/>
    <p:sldId id="424" r:id="rId55"/>
    <p:sldId id="425" r:id="rId56"/>
    <p:sldId id="427" r:id="rId57"/>
    <p:sldId id="426" r:id="rId58"/>
    <p:sldId id="428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438" r:id="rId67"/>
    <p:sldId id="439" r:id="rId68"/>
    <p:sldId id="440" r:id="rId69"/>
    <p:sldId id="441" r:id="rId70"/>
    <p:sldId id="442" r:id="rId71"/>
    <p:sldId id="443" r:id="rId72"/>
    <p:sldId id="445" r:id="rId73"/>
    <p:sldId id="458" r:id="rId74"/>
    <p:sldId id="444" r:id="rId75"/>
    <p:sldId id="446" r:id="rId76"/>
    <p:sldId id="447" r:id="rId77"/>
    <p:sldId id="449" r:id="rId78"/>
    <p:sldId id="450" r:id="rId79"/>
    <p:sldId id="451" r:id="rId80"/>
    <p:sldId id="460" r:id="rId81"/>
    <p:sldId id="459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6BE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748F91-34D7-BC4C-8686-AED39A20A5E2}" v="4" dt="2025-02-24T01:16:58.695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4" autoAdjust="0"/>
    <p:restoredTop sz="96240" autoAdjust="0"/>
  </p:normalViewPr>
  <p:slideViewPr>
    <p:cSldViewPr snapToGrid="0">
      <p:cViewPr varScale="1">
        <p:scale>
          <a:sx n="126" d="100"/>
          <a:sy n="126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41353-A0F4-4DD2-AF90-B2B2D232929F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74753-AFF2-43A3-98C7-386D01E49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49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8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3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93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5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13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214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13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821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70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17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4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87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566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647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499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811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613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09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336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020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602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219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067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23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117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68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43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97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27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027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8341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09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855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4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22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861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8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330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5949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726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793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169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24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823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073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691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000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587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15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199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32D3-6173-5910-1BFB-BFA33F9FB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ACAFAA-9E31-D7E1-9859-88010BF1B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13A2E8-0FA8-B1BA-D0C7-E73EE6670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5EE9C-8D7B-6965-C69E-1169A3221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598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895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0108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2899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905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70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335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75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0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6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pattFill prst="ltUpDiag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67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756373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992386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891270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17884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5100" y="1016710"/>
            <a:ext cx="4162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251408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6099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</p:spTree>
    <p:extLst>
      <p:ext uri="{BB962C8B-B14F-4D97-AF65-F5344CB8AC3E}">
        <p14:creationId xmlns:p14="http://schemas.microsoft.com/office/powerpoint/2010/main" val="1883280043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08181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05469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56999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 hidden="1"/>
          <p:cNvSpPr txBox="1"/>
          <p:nvPr userDrawn="1"/>
        </p:nvSpPr>
        <p:spPr>
          <a:xfrm>
            <a:off x="25138" y="-14371"/>
            <a:ext cx="229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33"/>
                </a:solidFill>
                <a:latin typeface="Gill Sans Ultra Bold" pitchFamily="34" charset="0"/>
              </a:rPr>
              <a:t>LOGO</a:t>
            </a:r>
            <a:endParaRPr lang="zh-CN" altLang="en-US" sz="3200" dirty="0">
              <a:solidFill>
                <a:srgbClr val="333333"/>
              </a:solidFill>
              <a:latin typeface="Gill Sans Ultra Bold" pitchFamily="34" charset="0"/>
            </a:endParaRPr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19649" y="-715238"/>
            <a:ext cx="1742672" cy="1397180"/>
            <a:chOff x="3314736" y="-715238"/>
            <a:chExt cx="1307004" cy="139718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35" name="TextBox 34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8210957" y="-708071"/>
            <a:ext cx="1714191" cy="1393350"/>
            <a:chOff x="6158217" y="-708071"/>
            <a:chExt cx="1285643" cy="1393350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1" name="TextBox 40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10128745" y="-700407"/>
            <a:ext cx="1705296" cy="1393103"/>
            <a:chOff x="7596559" y="-700407"/>
            <a:chExt cx="1278972" cy="1393103"/>
          </a:xfrm>
        </p:grpSpPr>
        <p:grpSp>
          <p:nvGrpSpPr>
            <p:cNvPr id="46" name="组合 45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7" name="TextBox 46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6301954" y="-711878"/>
            <a:ext cx="1714296" cy="1394349"/>
            <a:chOff x="4726465" y="-711878"/>
            <a:chExt cx="1285722" cy="1394349"/>
          </a:xfrm>
        </p:grpSpPr>
        <p:grpSp>
          <p:nvGrpSpPr>
            <p:cNvPr id="52" name="组合 51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3" name="TextBox 52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4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slideLayout" Target="../slideLayouts/slideLayout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19" Type="http://schemas.openxmlformats.org/officeDocument/2006/relationships/image" Target="../media/image8.tmp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slideLayout" Target="../slideLayouts/slideLayout11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10" Type="http://schemas.openxmlformats.org/officeDocument/2006/relationships/tags" Target="../tags/tag31.xml"/><Relationship Id="rId19" Type="http://schemas.openxmlformats.org/officeDocument/2006/relationships/image" Target="../media/image8.tmp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31693"/>
            <a:ext cx="12192001" cy="687056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AF7CF07-C3D1-48FA-AC1F-1CC74323FA7E}"/>
              </a:ext>
            </a:extLst>
          </p:cNvPr>
          <p:cNvCxnSpPr>
            <a:cxnSpLocks/>
          </p:cNvCxnSpPr>
          <p:nvPr/>
        </p:nvCxnSpPr>
        <p:spPr>
          <a:xfrm>
            <a:off x="2149057" y="3429000"/>
            <a:ext cx="7342288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284">
            <a:extLst>
              <a:ext uri="{FF2B5EF4-FFF2-40B4-BE49-F238E27FC236}">
                <a16:creationId xmlns:a16="http://schemas.microsoft.com/office/drawing/2014/main" id="{F0A56CFD-663E-4AFB-BF60-D093C87FDC59}"/>
              </a:ext>
            </a:extLst>
          </p:cNvPr>
          <p:cNvSpPr>
            <a:spLocks noEditPoints="1"/>
          </p:cNvSpPr>
          <p:nvPr/>
        </p:nvSpPr>
        <p:spPr bwMode="auto">
          <a:xfrm>
            <a:off x="8933349" y="4285049"/>
            <a:ext cx="1914405" cy="1419137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D44ABC1-E21D-46A6-AF90-9746A111A621}"/>
              </a:ext>
            </a:extLst>
          </p:cNvPr>
          <p:cNvGrpSpPr/>
          <p:nvPr/>
        </p:nvGrpSpPr>
        <p:grpSpPr>
          <a:xfrm>
            <a:off x="-17094" y="-399144"/>
            <a:ext cx="863598" cy="7656288"/>
            <a:chOff x="-11273" y="-594773"/>
            <a:chExt cx="719786" cy="7462505"/>
          </a:xfrm>
        </p:grpSpPr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9D978FFE-21AB-4973-AC5C-6DDD0B0417D6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5920837E-20BF-4C1A-AB52-C42C213E6CEF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E2B046E-4F44-45B0-81C6-0C98BE11AEBD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54F5B9E1-B9C4-4E6A-BAC8-B698C4D76C19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A05BE209-FBDF-4191-8712-F6215DE4CD3A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7315F6CE-D3BC-4B15-B5E6-653ED8A8DBA5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8A69D79C-1A42-4021-82FC-6331F9AA87D6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ABB0925A-C905-4AEB-A7B9-2A4A52B649B8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8AAF126E-DD1E-4E03-AA7D-C0E9D162295B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TextBox 1">
            <a:extLst>
              <a:ext uri="{FF2B5EF4-FFF2-40B4-BE49-F238E27FC236}">
                <a16:creationId xmlns:a16="http://schemas.microsoft.com/office/drawing/2014/main" id="{9CD66783-D6B8-4855-929A-848959D1A623}"/>
              </a:ext>
            </a:extLst>
          </p:cNvPr>
          <p:cNvSpPr txBox="1"/>
          <p:nvPr/>
        </p:nvSpPr>
        <p:spPr>
          <a:xfrm>
            <a:off x="2149057" y="247203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编写简单的程序</a:t>
            </a:r>
          </a:p>
        </p:txBody>
      </p:sp>
    </p:spTree>
    <p:extLst>
      <p:ext uri="{BB962C8B-B14F-4D97-AF65-F5344CB8AC3E}">
        <p14:creationId xmlns:p14="http://schemas.microsoft.com/office/powerpoint/2010/main" val="19605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8F079C-1C1E-49CC-8E79-5CFE41B51116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303020" y="5443"/>
            <a:ext cx="9593579" cy="68525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https://www.bilibili.com/video/BV1Rq4y1r7tL/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274355202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4D61D42-E12B-4456-A634-0A00FBCD49D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303020" y="5443"/>
            <a:ext cx="9593579" cy="68525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https://www.bilibili.com/video/BV18U4y1g7C1/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742683030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A98691-EE54-49B3-A183-F4196526834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以下哪个是合法的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Inter"/>
              </a:rPr>
              <a:t>Python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标识符？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2ADD8A-2B92-4D79-B1B4-ECAC3A748DE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>
                <a:solidFill>
                  <a:srgbClr val="404040"/>
                </a:solidFill>
                <a:effectLst/>
                <a:latin typeface="Menlo"/>
              </a:rPr>
              <a:t>2my_var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4C9A3-AFA3-4ED8-A238-D4BADA2AE7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>
                <a:solidFill>
                  <a:srgbClr val="404040"/>
                </a:solidFill>
                <a:effectLst/>
                <a:latin typeface="Menlo"/>
              </a:rPr>
              <a:t>my-var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1B632C-8E18-49EB-895F-2B9C5401576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 err="1">
                <a:solidFill>
                  <a:srgbClr val="404040"/>
                </a:solidFill>
                <a:effectLst/>
                <a:latin typeface="Menlo"/>
              </a:rPr>
              <a:t>my_var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F243DB-1DE1-46C1-8178-546987CF6D6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>
                <a:solidFill>
                  <a:srgbClr val="404040"/>
                </a:solidFill>
                <a:effectLst/>
                <a:latin typeface="Menlo"/>
              </a:rPr>
              <a:t>my var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01496DF-6CC2-4115-A829-10371728F0E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645F0DC-5DD5-46DE-97FE-C0C5D03AA9D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CA7BE8-1D53-467A-B326-1F81F3A427B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E93DECB-17E8-4ED4-8B97-E1676228930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3D11ED1-8586-4655-8803-029E801CC10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1466E8-8D05-46C2-A516-F4DA2D2EEAB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FE8C7C8C-32FF-4AFD-8F02-029A5F407C2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962E5B9-7AAC-42EF-A1BC-98602CC50A6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495A08F-5D2C-47FE-ADDC-B80F451DB32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E89A37B-2C2A-4511-B00E-0B30D115B16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732D56B-BAA9-4218-8B55-55DFE625EE1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757488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变量与赋值语句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03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265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422945"/>
            <a:ext cx="11751768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是动态类型语言，即变量不需要显式声明数据类型。根据变量的赋值，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解释器会自动确定其数据类型。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80C4B9-9EEB-47A9-ABFB-8D0B11A8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8" y="2925253"/>
            <a:ext cx="3114675" cy="3733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标注: 线形 5">
            <a:extLst>
              <a:ext uri="{FF2B5EF4-FFF2-40B4-BE49-F238E27FC236}">
                <a16:creationId xmlns:a16="http://schemas.microsoft.com/office/drawing/2014/main" id="{A8AC7317-D595-41C0-95A4-42D061A10292}"/>
              </a:ext>
            </a:extLst>
          </p:cNvPr>
          <p:cNvSpPr/>
          <p:nvPr/>
        </p:nvSpPr>
        <p:spPr>
          <a:xfrm>
            <a:off x="4614273" y="2690210"/>
            <a:ext cx="6987209" cy="777491"/>
          </a:xfrm>
          <a:prstGeom prst="borderCallout1">
            <a:avLst>
              <a:gd name="adj1" fmla="val 54544"/>
              <a:gd name="adj2" fmla="val 186"/>
              <a:gd name="adj3" fmla="val 266938"/>
              <a:gd name="adj4" fmla="val -2767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2000" dirty="0"/>
              <a:t>通过内置的</a:t>
            </a:r>
            <a:r>
              <a:rPr lang="en-US" altLang="zh-CN" sz="2000" dirty="0"/>
              <a:t>type()</a:t>
            </a:r>
            <a:r>
              <a:rPr lang="zh-CN" altLang="zh-CN" sz="2000" dirty="0"/>
              <a:t>函数，可以判断一个对象指向的数据类型。</a:t>
            </a:r>
            <a:endParaRPr lang="zh-CN" altLang="en-US" sz="2000" dirty="0"/>
          </a:p>
        </p:txBody>
      </p:sp>
      <p:pic>
        <p:nvPicPr>
          <p:cNvPr id="1026" name="Picture 2" descr="I will do it : r/memes">
            <a:extLst>
              <a:ext uri="{FF2B5EF4-FFF2-40B4-BE49-F238E27FC236}">
                <a16:creationId xmlns:a16="http://schemas.microsoft.com/office/drawing/2014/main" id="{EB80475F-BB63-3F31-612F-0A1BCDCE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86" y="3530342"/>
            <a:ext cx="3327658" cy="332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30B1772E-CA60-296A-34FC-39BD1E566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23" y="32590"/>
            <a:ext cx="6254936" cy="16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293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80C4B9-9EEB-47A9-ABFB-8D0B11A86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9"/>
          <a:stretch/>
        </p:blipFill>
        <p:spPr>
          <a:xfrm>
            <a:off x="980721" y="1147368"/>
            <a:ext cx="3114675" cy="23892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28264B-EE64-4D41-B275-79614CDAFE6C}"/>
              </a:ext>
            </a:extLst>
          </p:cNvPr>
          <p:cNvGrpSpPr/>
          <p:nvPr/>
        </p:nvGrpSpPr>
        <p:grpSpPr>
          <a:xfrm>
            <a:off x="4938025" y="1039705"/>
            <a:ext cx="7038627" cy="2387609"/>
            <a:chOff x="0" y="0"/>
            <a:chExt cx="4543232" cy="1126571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BE8AF2A-18F4-4B3A-8C76-EBA338F6E023}"/>
                </a:ext>
              </a:extLst>
            </p:cNvPr>
            <p:cNvCxnSpPr/>
            <p:nvPr/>
          </p:nvCxnSpPr>
          <p:spPr>
            <a:xfrm flipH="1">
              <a:off x="1041400" y="203200"/>
              <a:ext cx="64491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647557-3ABA-4D1B-BA01-909317DE0C99}"/>
                </a:ext>
              </a:extLst>
            </p:cNvPr>
            <p:cNvSpPr/>
            <p:nvPr/>
          </p:nvSpPr>
          <p:spPr>
            <a:xfrm>
              <a:off x="1441450" y="0"/>
              <a:ext cx="707831" cy="391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367574-0F99-4476-A253-D259CC1EC556}"/>
                </a:ext>
              </a:extLst>
            </p:cNvPr>
            <p:cNvSpPr/>
            <p:nvPr/>
          </p:nvSpPr>
          <p:spPr>
            <a:xfrm>
              <a:off x="0" y="508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整数对象</a:t>
              </a:r>
              <a:r>
                <a:rPr lang="en-US" sz="20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33F42A-AC51-4ED5-B774-16BBD845E04D}"/>
                </a:ext>
              </a:extLst>
            </p:cNvPr>
            <p:cNvSpPr/>
            <p:nvPr/>
          </p:nvSpPr>
          <p:spPr>
            <a:xfrm>
              <a:off x="0" y="3175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D5BD77-6D16-4976-BD27-252B5C80269D}"/>
                </a:ext>
              </a:extLst>
            </p:cNvPr>
            <p:cNvSpPr/>
            <p:nvPr/>
          </p:nvSpPr>
          <p:spPr>
            <a:xfrm>
              <a:off x="0" y="5842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27670B-BA34-4D5F-85E6-7D0C125C011C}"/>
                </a:ext>
              </a:extLst>
            </p:cNvPr>
            <p:cNvSpPr/>
            <p:nvPr/>
          </p:nvSpPr>
          <p:spPr>
            <a:xfrm>
              <a:off x="0" y="8509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sz="105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FAC152C-7028-4322-9AD5-FBCA6FF91D1D}"/>
                </a:ext>
              </a:extLst>
            </p:cNvPr>
            <p:cNvCxnSpPr/>
            <p:nvPr/>
          </p:nvCxnSpPr>
          <p:spPr>
            <a:xfrm flipH="1">
              <a:off x="3460750" y="317500"/>
              <a:ext cx="712476" cy="6135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D677CA-182A-4B52-BC8A-AB2E16F7AB83}"/>
                </a:ext>
              </a:extLst>
            </p:cNvPr>
            <p:cNvSpPr/>
            <p:nvPr/>
          </p:nvSpPr>
          <p:spPr>
            <a:xfrm>
              <a:off x="3835400" y="0"/>
              <a:ext cx="707832" cy="391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A63C664-0417-445C-9D3E-2E8B9C31F9DC}"/>
                </a:ext>
              </a:extLst>
            </p:cNvPr>
            <p:cNvSpPr/>
            <p:nvPr/>
          </p:nvSpPr>
          <p:spPr>
            <a:xfrm>
              <a:off x="2393950" y="508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整数对象</a:t>
              </a:r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D37FBE5-ECDF-4223-B722-1B11B196D936}"/>
                </a:ext>
              </a:extLst>
            </p:cNvPr>
            <p:cNvSpPr/>
            <p:nvPr/>
          </p:nvSpPr>
          <p:spPr>
            <a:xfrm>
              <a:off x="2393950" y="3175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B40C9F5-1A5E-4068-8F50-FB24E121545F}"/>
                </a:ext>
              </a:extLst>
            </p:cNvPr>
            <p:cNvSpPr/>
            <p:nvPr/>
          </p:nvSpPr>
          <p:spPr>
            <a:xfrm>
              <a:off x="2393950" y="5842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C4ACB9-3C61-41B1-B3CC-7C3020AC8080}"/>
                </a:ext>
              </a:extLst>
            </p:cNvPr>
            <p:cNvSpPr/>
            <p:nvPr/>
          </p:nvSpPr>
          <p:spPr>
            <a:xfrm>
              <a:off x="2393950" y="8509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实数对象</a:t>
              </a:r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2.6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971DF60-1DBB-47AB-AE6F-FBEDB6C96118}"/>
              </a:ext>
            </a:extLst>
          </p:cNvPr>
          <p:cNvSpPr/>
          <p:nvPr/>
        </p:nvSpPr>
        <p:spPr>
          <a:xfrm>
            <a:off x="323480" y="3859653"/>
            <a:ext cx="6206662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执行语句</a:t>
            </a:r>
            <a:r>
              <a:rPr lang="en-US" altLang="zh-CN" sz="2400" dirty="0">
                <a:latin typeface="+mn-ea"/>
              </a:rPr>
              <a:t>m = 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，解释器创建了整数对象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和变量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，并把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指向整数对象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。</a:t>
            </a:r>
            <a:endParaRPr lang="en-US" altLang="zh-CN" sz="2400" dirty="0">
              <a:latin typeface="+mn-ea"/>
              <a:cs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接着执行</a:t>
            </a:r>
            <a:r>
              <a:rPr lang="en-US" altLang="zh-CN" sz="2400" dirty="0">
                <a:latin typeface="+mn-ea"/>
              </a:rPr>
              <a:t>m = 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，解释器创建了实数对象</a:t>
            </a:r>
            <a:r>
              <a:rPr lang="en-US" altLang="zh-CN" sz="2400" dirty="0">
                <a:latin typeface="+mn-ea"/>
              </a:rPr>
              <a:t>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，并把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指向实数对象</a:t>
            </a:r>
            <a:r>
              <a:rPr lang="en-US" altLang="zh-CN" sz="2400" dirty="0">
                <a:latin typeface="+mn-ea"/>
              </a:rPr>
              <a:t>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。因此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的类型取决于它所指向的数据的类型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2050" name="Picture 2" descr="What is Object Oriented Programming? — DANA MUISE - Technical Artist">
            <a:extLst>
              <a:ext uri="{FF2B5EF4-FFF2-40B4-BE49-F238E27FC236}">
                <a16:creationId xmlns:a16="http://schemas.microsoft.com/office/drawing/2014/main" id="{B86FCE9D-BE5B-CC20-91F7-978B297E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22" y="3571286"/>
            <a:ext cx="4207377" cy="3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935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220116" y="2677175"/>
            <a:ext cx="11751768" cy="382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</a:rPr>
              <a:t>变量的赋值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赋值就是</a:t>
            </a:r>
            <a:r>
              <a:rPr lang="zh-CN" altLang="zh-CN" sz="2000" dirty="0">
                <a:latin typeface="+mn-ea"/>
              </a:rPr>
              <a:t>用一个变量来标识某个对象，其语法格式如下：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+mn-ea"/>
              </a:rPr>
              <a:t>变量</a:t>
            </a:r>
            <a:r>
              <a:rPr lang="en-US" altLang="zh-CN" sz="2000" b="1" dirty="0">
                <a:latin typeface="+mn-ea"/>
              </a:rPr>
              <a:t> = </a:t>
            </a:r>
            <a:r>
              <a:rPr lang="zh-CN" altLang="zh-CN" sz="2000" b="1" dirty="0">
                <a:latin typeface="+mn-ea"/>
              </a:rPr>
              <a:t>表达式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最简单的表达式就是一个字面量，例如：</a:t>
            </a:r>
            <a:r>
              <a:rPr lang="en-US" altLang="zh-CN" sz="2000" dirty="0">
                <a:latin typeface="+mn-ea"/>
              </a:rPr>
              <a:t>x = 100</a:t>
            </a:r>
            <a:r>
              <a:rPr lang="zh-CN" altLang="zh-CN" sz="2000" dirty="0">
                <a:latin typeface="+mn-ea"/>
              </a:rPr>
              <a:t>，即表示用变量</a:t>
            </a:r>
            <a:r>
              <a:rPr lang="en-US" altLang="zh-CN" sz="2000" dirty="0">
                <a:latin typeface="+mn-ea"/>
              </a:rPr>
              <a:t>x</a:t>
            </a:r>
            <a:r>
              <a:rPr lang="zh-CN" altLang="zh-CN" sz="2000" dirty="0">
                <a:latin typeface="+mn-ea"/>
              </a:rPr>
              <a:t>来标识一个整数对象</a:t>
            </a:r>
            <a:r>
              <a:rPr lang="en-US" altLang="zh-CN" sz="2000" dirty="0">
                <a:latin typeface="+mn-ea"/>
              </a:rPr>
              <a:t>100</a:t>
            </a:r>
            <a:r>
              <a:rPr lang="zh-CN" altLang="zh-CN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x</a:t>
            </a:r>
            <a:r>
              <a:rPr lang="zh-CN" altLang="zh-CN" sz="2000" dirty="0">
                <a:latin typeface="+mn-ea"/>
              </a:rPr>
              <a:t>为这个整数对象的引用。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表达式也可以复杂一点，例如：</a:t>
            </a:r>
            <a:r>
              <a:rPr lang="en-US" altLang="zh-CN" sz="2000" dirty="0">
                <a:latin typeface="+mn-ea"/>
              </a:rPr>
              <a:t>x = (100-20)/2</a:t>
            </a:r>
            <a:r>
              <a:rPr lang="zh-CN" altLang="zh-CN" sz="2000" dirty="0">
                <a:latin typeface="+mn-ea"/>
              </a:rPr>
              <a:t>，这时</a:t>
            </a:r>
            <a:r>
              <a:rPr lang="en-US" altLang="zh-CN" sz="2000" dirty="0">
                <a:latin typeface="+mn-ea"/>
              </a:rPr>
              <a:t>Python</a:t>
            </a:r>
            <a:r>
              <a:rPr lang="zh-CN" altLang="zh-CN" sz="2000" dirty="0">
                <a:latin typeface="+mn-ea"/>
              </a:rPr>
              <a:t>会先求表达式的值，然后返回表达式结果对象，并用变量来引用该对象。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Python</a:t>
            </a:r>
            <a:r>
              <a:rPr lang="zh-CN" altLang="zh-CN" sz="2000" dirty="0">
                <a:latin typeface="+mn-ea"/>
              </a:rPr>
              <a:t>中变量在访问之前，必须先绑定某个对象，也就是先赋值，否则会报错。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0FABFEDD-A43B-2F6B-4F76-C84937834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80" y="185154"/>
            <a:ext cx="7772400" cy="26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32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80694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中变量在访问之前，必须先绑定某个对象，也就是先赋值，否则会报错。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7B63C-AFF9-4A05-9634-91A95CB1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1606131"/>
            <a:ext cx="6806078" cy="4540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标注: 线形 9">
            <a:extLst>
              <a:ext uri="{FF2B5EF4-FFF2-40B4-BE49-F238E27FC236}">
                <a16:creationId xmlns:a16="http://schemas.microsoft.com/office/drawing/2014/main" id="{42731298-9E75-40EA-BC46-79F69A5A867C}"/>
              </a:ext>
            </a:extLst>
          </p:cNvPr>
          <p:cNvSpPr/>
          <p:nvPr/>
        </p:nvSpPr>
        <p:spPr>
          <a:xfrm>
            <a:off x="5964069" y="2705474"/>
            <a:ext cx="5714409" cy="1447052"/>
          </a:xfrm>
          <a:prstGeom prst="borderCallout1">
            <a:avLst>
              <a:gd name="adj1" fmla="val 54544"/>
              <a:gd name="adj2" fmla="val 186"/>
              <a:gd name="adj3" fmla="val 124540"/>
              <a:gd name="adj4" fmla="val -484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在示例中显示，</a:t>
            </a:r>
            <a:r>
              <a:rPr lang="en-US" altLang="zh-CN" sz="2000" dirty="0"/>
              <a:t>x</a:t>
            </a:r>
            <a:r>
              <a:rPr lang="zh-CN" altLang="zh-CN" sz="2000" dirty="0"/>
              <a:t>和</a:t>
            </a:r>
            <a:r>
              <a:rPr lang="en-US" altLang="zh-CN" sz="2000" dirty="0"/>
              <a:t>str</a:t>
            </a:r>
            <a:r>
              <a:rPr lang="zh-CN" altLang="zh-CN" sz="2000" dirty="0"/>
              <a:t>两个变量都可以正常使用。当试图输出</a:t>
            </a:r>
            <a:r>
              <a:rPr lang="en-US" altLang="zh-CN" sz="2000" dirty="0"/>
              <a:t>y</a:t>
            </a:r>
            <a:r>
              <a:rPr lang="zh-CN" altLang="zh-CN" sz="2000" dirty="0"/>
              <a:t>的时候，系统会报错，因为</a:t>
            </a:r>
            <a:r>
              <a:rPr lang="en-US" altLang="zh-CN" sz="2000" dirty="0"/>
              <a:t>y</a:t>
            </a:r>
            <a:r>
              <a:rPr lang="zh-CN" altLang="zh-CN" sz="2000" dirty="0"/>
              <a:t>变量未赋值，因此不能直接使用。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414710276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/>
              <a:t>链式赋值</a:t>
            </a:r>
            <a:r>
              <a:rPr lang="zh-CN" altLang="zh-CN" sz="2400" dirty="0"/>
              <a:t>用于为多个变量同时赋值相同值。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8840AE-ADCE-4A16-8A06-710B4AA4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0" y="1763160"/>
            <a:ext cx="3686175" cy="1323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035233-7EF4-474E-996B-901ACFBCFB67}"/>
              </a:ext>
            </a:extLst>
          </p:cNvPr>
          <p:cNvSpPr/>
          <p:nvPr/>
        </p:nvSpPr>
        <p:spPr>
          <a:xfrm>
            <a:off x="170320" y="3588765"/>
            <a:ext cx="10193962" cy="36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sz="2400" dirty="0"/>
              <a:t>这里的</a:t>
            </a:r>
            <a:r>
              <a:rPr lang="en-US" altLang="zh-CN" sz="2400" dirty="0"/>
              <a:t>x = y = z = 200</a:t>
            </a:r>
            <a:r>
              <a:rPr lang="zh-CN" altLang="zh-CN" sz="2400" dirty="0"/>
              <a:t>等价于</a:t>
            </a:r>
            <a:r>
              <a:rPr lang="en-US" altLang="zh-CN" sz="2400" dirty="0"/>
              <a:t>x = 200</a:t>
            </a:r>
            <a:r>
              <a:rPr lang="zh-CN" altLang="zh-CN" sz="2400" dirty="0"/>
              <a:t>、</a:t>
            </a:r>
            <a:r>
              <a:rPr lang="en-US" altLang="zh-CN" sz="2400" dirty="0"/>
              <a:t>y = 200</a:t>
            </a:r>
            <a:r>
              <a:rPr lang="zh-CN" altLang="zh-CN" sz="2400" dirty="0"/>
              <a:t>、</a:t>
            </a:r>
            <a:r>
              <a:rPr lang="en-US" altLang="zh-CN" sz="2400" dirty="0"/>
              <a:t>z </a:t>
            </a:r>
            <a:r>
              <a:rPr lang="en-US" altLang="zh-CN" sz="2400"/>
              <a:t>= 200</a:t>
            </a:r>
            <a:r>
              <a:rPr lang="zh-CN" altLang="zh-CN" sz="2400" dirty="0"/>
              <a:t>三条语句。</a:t>
            </a:r>
          </a:p>
        </p:txBody>
      </p:sp>
    </p:spTree>
    <p:extLst>
      <p:ext uri="{BB962C8B-B14F-4D97-AF65-F5344CB8AC3E}">
        <p14:creationId xmlns:p14="http://schemas.microsoft.com/office/powerpoint/2010/main" val="259157915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1233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解包赋值语句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Python</a:t>
            </a:r>
            <a:r>
              <a:rPr lang="zh-CN" altLang="zh-CN" sz="2400" dirty="0"/>
              <a:t>支持将序列数据类型解包为对应相同个数的变量。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EA4B6-31D1-4D53-9753-24AB70D8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8" y="2365061"/>
            <a:ext cx="11096625" cy="3305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583DEBEB-E8CD-477F-8B25-125C7CBA04AA}"/>
              </a:ext>
            </a:extLst>
          </p:cNvPr>
          <p:cNvSpPr/>
          <p:nvPr/>
        </p:nvSpPr>
        <p:spPr>
          <a:xfrm>
            <a:off x="6316116" y="2622922"/>
            <a:ext cx="5714409" cy="1088248"/>
          </a:xfrm>
          <a:prstGeom prst="borderCallout1">
            <a:avLst>
              <a:gd name="adj1" fmla="val 54544"/>
              <a:gd name="adj2" fmla="val 186"/>
              <a:gd name="adj3" fmla="val 114219"/>
              <a:gd name="adj4" fmla="val -433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变量的个数必须与序列的元素个数一致，否则会产生错误</a:t>
            </a:r>
            <a:r>
              <a:rPr lang="zh-CN" altLang="en-US" sz="2000" dirty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883104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887776" y="242022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程序示例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01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8496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解包赋值语句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9D35D-54B8-4A31-BE0C-2D98771C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2" y="2082662"/>
            <a:ext cx="5238750" cy="2533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A216DBAF-3F3F-4CDB-8364-FC5CECE33086}"/>
              </a:ext>
            </a:extLst>
          </p:cNvPr>
          <p:cNvSpPr/>
          <p:nvPr/>
        </p:nvSpPr>
        <p:spPr>
          <a:xfrm>
            <a:off x="6196240" y="763275"/>
            <a:ext cx="5238751" cy="870496"/>
          </a:xfrm>
          <a:prstGeom prst="borderCallout1">
            <a:avLst>
              <a:gd name="adj1" fmla="val 54544"/>
              <a:gd name="adj2" fmla="val 186"/>
              <a:gd name="adj3" fmla="val 321705"/>
              <a:gd name="adj4" fmla="val -6767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利用解包赋值实现两个变量值的交换</a:t>
            </a:r>
            <a:endParaRPr lang="zh-CN" altLang="zh-CN" sz="3200" dirty="0"/>
          </a:p>
        </p:txBody>
      </p:sp>
      <p:pic>
        <p:nvPicPr>
          <p:cNvPr id="3074" name="Picture 2" descr="C: a=a+b b=a-b a=a-b Python： a,b=b,a">
            <a:extLst>
              <a:ext uri="{FF2B5EF4-FFF2-40B4-BE49-F238E27FC236}">
                <a16:creationId xmlns:a16="http://schemas.microsoft.com/office/drawing/2014/main" id="{D5122EFF-92B8-5178-5F39-14464329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97" y="2284289"/>
            <a:ext cx="4452235" cy="39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137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数据的输入与输出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04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5049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422348" y="1557696"/>
            <a:ext cx="106462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如果需要将用户输入的数据用一个变量来标识，可以使用如下的语句形式：</a:t>
            </a:r>
          </a:p>
          <a:p>
            <a:pPr indent="26797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变量</a:t>
            </a: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 = input ( "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提示字符串</a:t>
            </a: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" )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8F0B5-A0D7-4DDD-AF25-AE42F31A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3058353"/>
            <a:ext cx="6696075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940DB342-FC8D-4D57-8CD3-1B428DE04083}"/>
              </a:ext>
            </a:extLst>
          </p:cNvPr>
          <p:cNvSpPr/>
          <p:nvPr/>
        </p:nvSpPr>
        <p:spPr>
          <a:xfrm>
            <a:off x="6073577" y="4313934"/>
            <a:ext cx="5238751" cy="1695450"/>
          </a:xfrm>
          <a:prstGeom prst="borderCallout1">
            <a:avLst>
              <a:gd name="adj1" fmla="val 49977"/>
              <a:gd name="adj2" fmla="val -4"/>
              <a:gd name="adj3" fmla="val -41561"/>
              <a:gd name="adj4" fmla="val -1710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需要记住的是，这种形式的</a:t>
            </a:r>
            <a:r>
              <a:rPr lang="en-US" altLang="zh-CN" sz="2000" dirty="0">
                <a:latin typeface="+mn-ea"/>
              </a:rPr>
              <a:t>input</a:t>
            </a:r>
            <a:r>
              <a:rPr lang="zh-CN" altLang="zh-CN" sz="2000" dirty="0">
                <a:latin typeface="+mn-ea"/>
              </a:rPr>
              <a:t>语句只能得到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文本</a:t>
            </a:r>
            <a:r>
              <a:rPr lang="zh-CN" altLang="zh-CN" sz="2000" dirty="0">
                <a:latin typeface="+mn-ea"/>
              </a:rPr>
              <a:t>（字符串），如果希望得到一个数字，我们需要将输入的数据做一些处理。</a:t>
            </a:r>
          </a:p>
        </p:txBody>
      </p:sp>
    </p:spTree>
    <p:extLst>
      <p:ext uri="{BB962C8B-B14F-4D97-AF65-F5344CB8AC3E}">
        <p14:creationId xmlns:p14="http://schemas.microsoft.com/office/powerpoint/2010/main" val="23914630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08041-BDE8-4EC0-974A-DD184975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832834"/>
            <a:ext cx="11182350" cy="2924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D8BECD8A-2BC3-4219-A3CD-00FADCC6F5A5}"/>
              </a:ext>
            </a:extLst>
          </p:cNvPr>
          <p:cNvSpPr/>
          <p:nvPr/>
        </p:nvSpPr>
        <p:spPr>
          <a:xfrm>
            <a:off x="6096000" y="4921210"/>
            <a:ext cx="5238751" cy="1194470"/>
          </a:xfrm>
          <a:prstGeom prst="borderCallout1">
            <a:avLst>
              <a:gd name="adj1" fmla="val 49977"/>
              <a:gd name="adj2" fmla="val -4"/>
              <a:gd name="adj3" fmla="val -164000"/>
              <a:gd name="adj4" fmla="val -4862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如果希望</a:t>
            </a:r>
            <a:r>
              <a:rPr lang="zh-CN" altLang="en-US" sz="2000" dirty="0">
                <a:latin typeface="+mn-ea"/>
              </a:rPr>
              <a:t>输入</a:t>
            </a:r>
            <a:r>
              <a:rPr lang="zh-CN" altLang="zh-CN" sz="2000" dirty="0">
                <a:latin typeface="+mn-ea"/>
              </a:rPr>
              <a:t>一个数字，</a:t>
            </a:r>
            <a:r>
              <a:rPr lang="zh-CN" altLang="en-US" sz="2000" dirty="0">
                <a:latin typeface="+mn-ea"/>
              </a:rPr>
              <a:t>必须用</a:t>
            </a:r>
            <a:r>
              <a:rPr lang="en-US" altLang="zh-CN" sz="2000" dirty="0">
                <a:latin typeface="+mn-ea"/>
              </a:rPr>
              <a:t>eval</a:t>
            </a:r>
            <a:r>
              <a:rPr lang="zh-CN" altLang="en-US" sz="2000" dirty="0">
                <a:latin typeface="+mn-ea"/>
              </a:rPr>
              <a:t>函数解析输入数据。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063938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66034" y="1652281"/>
            <a:ext cx="1064629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</a:rPr>
              <a:t>变量</a:t>
            </a:r>
            <a:r>
              <a:rPr lang="en-US" altLang="zh-CN" sz="2400" b="1" dirty="0">
                <a:latin typeface="+mn-ea"/>
              </a:rPr>
              <a:t> =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eval</a:t>
            </a:r>
            <a:r>
              <a:rPr lang="en-US" altLang="zh-CN" sz="2400" b="1" dirty="0">
                <a:latin typeface="+mn-ea"/>
              </a:rPr>
              <a:t> ( input ( "</a:t>
            </a:r>
            <a:r>
              <a:rPr lang="zh-CN" altLang="zh-CN" sz="2400" b="1" dirty="0">
                <a:latin typeface="+mn-ea"/>
              </a:rPr>
              <a:t>提示字符串</a:t>
            </a:r>
            <a:r>
              <a:rPr lang="en-US" altLang="zh-CN" sz="2400" b="1" dirty="0">
                <a:latin typeface="+mn-ea"/>
              </a:rPr>
              <a:t>" ) )</a:t>
            </a:r>
            <a:endParaRPr lang="zh-CN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我们添加了一个内置的函数</a:t>
            </a:r>
            <a:r>
              <a:rPr lang="en-US" altLang="zh-CN" sz="2400" dirty="0">
                <a:latin typeface="+mn-ea"/>
              </a:rPr>
              <a:t>eval()</a:t>
            </a:r>
            <a:r>
              <a:rPr lang="zh-CN" altLang="zh-CN" sz="2400" dirty="0">
                <a:latin typeface="+mn-ea"/>
              </a:rPr>
              <a:t>，它“包裹”了</a:t>
            </a:r>
            <a:r>
              <a:rPr lang="en-US" altLang="zh-CN" sz="2400" dirty="0">
                <a:latin typeface="+mn-ea"/>
              </a:rPr>
              <a:t>input</a:t>
            </a:r>
            <a:r>
              <a:rPr lang="zh-CN" altLang="zh-CN" sz="2400" dirty="0">
                <a:latin typeface="+mn-ea"/>
              </a:rPr>
              <a:t>函数</a:t>
            </a:r>
            <a:r>
              <a:rPr lang="zh-CN" altLang="en-US" sz="2400" dirty="0">
                <a:latin typeface="+mn-ea"/>
              </a:rPr>
              <a:t>。</a:t>
            </a:r>
            <a:r>
              <a:rPr lang="zh-CN" altLang="zh-CN" sz="2400" dirty="0">
                <a:latin typeface="+mn-ea"/>
              </a:rPr>
              <a:t>在这种形式中，用户输入的字符串被解析为表达式以求值。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6FC8B-A693-4539-8793-C0B1C2B5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4" y="3710401"/>
            <a:ext cx="7067550" cy="1743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11548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</a:t>
            </a:r>
            <a:r>
              <a:rPr lang="zh-CN" altLang="en-US" sz="2800" b="1" dirty="0">
                <a:latin typeface="+mn-ea"/>
              </a:rPr>
              <a:t>出</a:t>
            </a:r>
            <a:r>
              <a:rPr lang="zh-CN" altLang="zh-CN" sz="2800" b="1" dirty="0">
                <a:latin typeface="+mn-ea"/>
              </a:rPr>
              <a:t>语句</a:t>
            </a:r>
            <a:r>
              <a:rPr lang="en-US" altLang="zh-CN" sz="2800" b="1" dirty="0">
                <a:latin typeface="+mn-ea"/>
              </a:rPr>
              <a:t>print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66034" y="1652281"/>
            <a:ext cx="1064629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语句以文本形式显示信息，所有提供的表达式都从左到右求值，结果值以从左到右的方式显示在输出行上。默认情况下，在显示值之间放置一个空格字符</a:t>
            </a:r>
            <a:r>
              <a:rPr lang="zh-CN" altLang="en-US" sz="2400" dirty="0">
                <a:latin typeface="+mn-ea"/>
              </a:rPr>
              <a:t>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7D94B5-6D42-45FD-A67A-025F7585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60" y="3428109"/>
            <a:ext cx="5219700" cy="2581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6853C089-1D6A-42B6-B74A-8D3CC3A97794}"/>
              </a:ext>
            </a:extLst>
          </p:cNvPr>
          <p:cNvSpPr/>
          <p:nvPr/>
        </p:nvSpPr>
        <p:spPr>
          <a:xfrm>
            <a:off x="4800983" y="5466521"/>
            <a:ext cx="4471842" cy="798603"/>
          </a:xfrm>
          <a:prstGeom prst="borderCallout1">
            <a:avLst>
              <a:gd name="adj1" fmla="val 49977"/>
              <a:gd name="adj2" fmla="val -4"/>
              <a:gd name="adj3" fmla="val 15945"/>
              <a:gd name="adj4" fmla="val -3102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什么参数都没有的</a:t>
            </a:r>
            <a:r>
              <a:rPr lang="en-US" altLang="zh-CN" sz="2000" dirty="0">
                <a:latin typeface="+mn-ea"/>
              </a:rPr>
              <a:t>print</a:t>
            </a:r>
            <a:r>
              <a:rPr lang="zh-CN" altLang="en-US" sz="2000" dirty="0">
                <a:latin typeface="+mn-ea"/>
              </a:rPr>
              <a:t>输出一个空行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29381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</a:t>
            </a:r>
            <a:r>
              <a:rPr lang="zh-CN" altLang="en-US" sz="2800" b="1" dirty="0">
                <a:latin typeface="+mn-ea"/>
              </a:rPr>
              <a:t>出</a:t>
            </a:r>
            <a:r>
              <a:rPr lang="zh-CN" altLang="zh-CN" sz="2800" b="1" dirty="0">
                <a:latin typeface="+mn-ea"/>
              </a:rPr>
              <a:t>语句</a:t>
            </a:r>
            <a:r>
              <a:rPr lang="en-US" altLang="zh-CN" sz="2800" b="1" dirty="0">
                <a:latin typeface="+mn-ea"/>
              </a:rPr>
              <a:t>print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74376" y="1610862"/>
            <a:ext cx="106462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默认情况下，</a:t>
            </a: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输出完所有提供的表达式之后，会自动的换行，如果希望</a:t>
            </a: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输出完数据后不换行我们可以采用如下形式：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8F232-57FB-4B14-81DA-48D14E6A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984430"/>
            <a:ext cx="6057900" cy="1724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D845E6-791D-4B57-8D4E-11C61F57A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7" y="5029200"/>
            <a:ext cx="32385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26C74C2A-CB94-461E-A27C-C0CBBA4BAF0A}"/>
              </a:ext>
            </a:extLst>
          </p:cNvPr>
          <p:cNvSpPr/>
          <p:nvPr/>
        </p:nvSpPr>
        <p:spPr>
          <a:xfrm>
            <a:off x="6252096" y="4916397"/>
            <a:ext cx="4471842" cy="1623551"/>
          </a:xfrm>
          <a:prstGeom prst="borderCallout1">
            <a:avLst>
              <a:gd name="adj1" fmla="val 49977"/>
              <a:gd name="adj2" fmla="val -4"/>
              <a:gd name="adj3" fmla="val -39812"/>
              <a:gd name="adj4" fmla="val -3324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请注意，这是在文件方式下运行，</a:t>
            </a:r>
            <a:r>
              <a:rPr lang="en-US" altLang="zh-CN" sz="2000" dirty="0">
                <a:latin typeface="+mn-ea"/>
              </a:rPr>
              <a:t>end=</a:t>
            </a:r>
            <a:r>
              <a:rPr lang="zh-CN" altLang="en-US" sz="2000" dirty="0">
                <a:latin typeface="+mn-ea"/>
              </a:rPr>
              <a:t>“”，表示</a:t>
            </a:r>
            <a:r>
              <a:rPr lang="en-US" altLang="zh-CN" sz="2000" dirty="0">
                <a:latin typeface="+mn-ea"/>
              </a:rPr>
              <a:t>print</a:t>
            </a:r>
            <a:r>
              <a:rPr lang="zh-CN" altLang="en-US" sz="2000" dirty="0">
                <a:latin typeface="+mn-ea"/>
              </a:rPr>
              <a:t>输出完数据后不加任何字符，包括换行符。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9327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数 值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05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99901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数值类型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74376" y="1610862"/>
            <a:ext cx="10646294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整数类型（</a:t>
            </a:r>
            <a:r>
              <a:rPr lang="en-US" altLang="zh-CN" sz="2400" dirty="0">
                <a:latin typeface="+mn-ea"/>
              </a:rPr>
              <a:t>int</a:t>
            </a:r>
            <a:r>
              <a:rPr lang="zh-CN" altLang="zh-CN" sz="2400" dirty="0">
                <a:latin typeface="+mn-ea"/>
              </a:rPr>
              <a:t>）是表示整数的数据类型。与其他计算机语言有精度限制不同，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中的整数位数可以为任意长度（只受限制于计算机内存）。整型对象是不可变对象。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浮点类型（</a:t>
            </a:r>
            <a:r>
              <a:rPr lang="en-US" altLang="zh-CN" sz="2400" dirty="0">
                <a:latin typeface="+mn-ea"/>
              </a:rPr>
              <a:t>float</a:t>
            </a:r>
            <a:r>
              <a:rPr lang="zh-CN" altLang="zh-CN" sz="2400" dirty="0">
                <a:latin typeface="+mn-ea"/>
              </a:rPr>
              <a:t>）是表示实数的数据类型。</a:t>
            </a:r>
            <a:r>
              <a:rPr lang="en-GB" altLang="zh-CN" sz="2400"/>
              <a:t>Python</a:t>
            </a:r>
            <a:r>
              <a:rPr lang="zh-CN" altLang="en-US" sz="2400"/>
              <a:t>的内置</a:t>
            </a:r>
            <a:r>
              <a:rPr lang="en-GB" altLang="zh-CN" sz="2400"/>
              <a:t>float</a:t>
            </a:r>
            <a:r>
              <a:rPr lang="zh-CN" altLang="en-US" sz="2400"/>
              <a:t>类型通常采用</a:t>
            </a:r>
            <a:r>
              <a:rPr lang="en-GB" altLang="zh-CN" sz="2400"/>
              <a:t>IEEE 754</a:t>
            </a:r>
            <a:r>
              <a:rPr lang="zh-CN" altLang="en-US" sz="2400"/>
              <a:t>标准的双精度浮点数表示法，这意味着浮点数在内存中占用</a:t>
            </a:r>
            <a:r>
              <a:rPr lang="en-US" altLang="zh-CN" sz="2400"/>
              <a:t>64</a:t>
            </a:r>
            <a:r>
              <a:rPr lang="zh-CN" altLang="en-US" sz="2400"/>
              <a:t>位</a:t>
            </a:r>
            <a:r>
              <a:rPr lang="zh-CN" altLang="zh-CN" sz="2400" dirty="0">
                <a:latin typeface="+mn-ea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433F18-3759-4B35-864F-87D04A19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92" y="4507602"/>
            <a:ext cx="3419475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5308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5E6E067-6140-45EA-86C2-316151F19C3C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5399" y="0"/>
            <a:ext cx="96012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https://www.bilibili.com/video/BV1nQ4y1U7Hw/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295280036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36" y="1072496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由用户任意输入两个整数，求这两个数的和以及平均值是多少。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2092BA-7809-46F6-8697-F0A0BC7B0632}"/>
              </a:ext>
            </a:extLst>
          </p:cNvPr>
          <p:cNvSpPr/>
          <p:nvPr/>
        </p:nvSpPr>
        <p:spPr>
          <a:xfrm>
            <a:off x="674376" y="2057400"/>
            <a:ext cx="3697356" cy="2892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    Step 1</a:t>
            </a:r>
            <a:r>
              <a:rPr lang="zh-CN" altLang="zh-CN" sz="2400" dirty="0"/>
              <a:t>：获取数据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2</a:t>
            </a:r>
            <a:r>
              <a:rPr lang="zh-CN" altLang="zh-CN" sz="2400" dirty="0"/>
              <a:t>：计算和与平均值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3</a:t>
            </a:r>
            <a:r>
              <a:rPr lang="zh-CN" altLang="zh-CN" sz="2400" dirty="0"/>
              <a:t>：输出结果</a:t>
            </a:r>
          </a:p>
          <a:p>
            <a:pPr algn="ctr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F75E4EE-B72B-4486-BE8B-8A3E814336D3}"/>
              </a:ext>
            </a:extLst>
          </p:cNvPr>
          <p:cNvSpPr/>
          <p:nvPr/>
        </p:nvSpPr>
        <p:spPr>
          <a:xfrm>
            <a:off x="5802967" y="2057400"/>
            <a:ext cx="5993296" cy="2892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    Step 1</a:t>
            </a:r>
            <a:r>
              <a:rPr lang="zh-CN" altLang="zh-CN" sz="2400" dirty="0"/>
              <a:t>：从键盘输入两个整数</a:t>
            </a:r>
            <a:r>
              <a:rPr lang="en-US" altLang="zh-CN" sz="2400" dirty="0"/>
              <a:t>m</a:t>
            </a:r>
            <a:r>
              <a:rPr lang="zh-CN" altLang="zh-CN" sz="2400" dirty="0"/>
              <a:t>和</a:t>
            </a:r>
            <a:r>
              <a:rPr lang="en-US" altLang="zh-CN" sz="2400" dirty="0"/>
              <a:t>n</a:t>
            </a:r>
            <a:endParaRPr lang="zh-CN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2</a:t>
            </a:r>
            <a:r>
              <a:rPr lang="zh-CN" altLang="zh-CN" sz="2400" dirty="0"/>
              <a:t>：</a:t>
            </a:r>
            <a:r>
              <a:rPr lang="en-US" altLang="zh-CN" sz="2400" dirty="0"/>
              <a:t>sum = m + n  avg = </a:t>
            </a:r>
            <a:r>
              <a:rPr lang="zh-CN" altLang="zh-CN" sz="2400" dirty="0"/>
              <a:t>（</a:t>
            </a:r>
            <a:r>
              <a:rPr lang="en-US" altLang="zh-CN" sz="2400" dirty="0"/>
              <a:t>m + n</a:t>
            </a:r>
            <a:r>
              <a:rPr lang="zh-CN" altLang="zh-CN" sz="2400" dirty="0"/>
              <a:t>）</a:t>
            </a:r>
            <a:r>
              <a:rPr lang="en-US" altLang="zh-CN" sz="2400" dirty="0"/>
              <a:t>/ 2</a:t>
            </a:r>
            <a:endParaRPr lang="zh-CN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3</a:t>
            </a:r>
            <a:r>
              <a:rPr lang="zh-CN" altLang="zh-CN" sz="2400" dirty="0"/>
              <a:t>：输出</a:t>
            </a:r>
            <a:r>
              <a:rPr lang="en-US" altLang="zh-CN" sz="2400" dirty="0"/>
              <a:t>sum</a:t>
            </a:r>
            <a:r>
              <a:rPr lang="zh-CN" altLang="zh-CN" sz="2400" dirty="0"/>
              <a:t>和</a:t>
            </a:r>
            <a:r>
              <a:rPr lang="en-US" altLang="zh-CN" sz="2400" dirty="0"/>
              <a:t>avg</a:t>
            </a:r>
            <a:endParaRPr lang="zh-CN" altLang="zh-CN" sz="2400" dirty="0"/>
          </a:p>
          <a:p>
            <a:pPr algn="ctr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30DA950A-D96B-4DE2-8979-3845B70A4A20}"/>
              </a:ext>
            </a:extLst>
          </p:cNvPr>
          <p:cNvSpPr/>
          <p:nvPr/>
        </p:nvSpPr>
        <p:spPr>
          <a:xfrm>
            <a:off x="4491002" y="3071191"/>
            <a:ext cx="1242391" cy="59634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356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B0A7D4-4DE2-4537-9E3B-2C6EE8FDD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布尔值的有效值是？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F32DF6-4F2B-4AE6-9928-FABECDD17D3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3B7C2C-35B0-4A9D-999D-DAEA932CE3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True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False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586A36-B403-4925-9096-DB0B380DA6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Yes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C5FEEF-50FD-4657-BA5A-1E7B596FE92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此处添加选项内容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A57FDB9-C34F-4102-A11F-FA37D93A6F6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060C475-A2EC-4412-92A0-A8FF3ADC650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E4D1EF2-3C98-4502-A5AE-4C6F13C901D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D95948B-D8EB-44EE-8067-8816C7D3612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37ABA9F-17B4-4845-8B45-45ED8B09923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FB79DC-5EF3-41BC-AB55-409AF0983F3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55148F0-45FB-479C-9FEB-D5D0A71EBBC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DBDB698-FC28-4243-AA6B-F992FC87AF7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802BC38E-721A-4999-9213-189BC9C622F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E399F79-9254-46DB-AF64-C2EB634AD9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BE0C32-91FB-4C6C-9BB1-84DD65F633D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8522155"/>
      </p:ext>
    </p:extLst>
  </p:cSld>
  <p:clrMapOvr>
    <a:masterClrMapping/>
  </p:clrMapOvr>
  <p:transition spd="slow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内置数值操作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D1259E5-F951-4FCE-933A-2AB21253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41774"/>
              </p:ext>
            </p:extLst>
          </p:nvPr>
        </p:nvGraphicFramePr>
        <p:xfrm>
          <a:off x="854765" y="1652280"/>
          <a:ext cx="10764078" cy="495988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31861">
                  <a:extLst>
                    <a:ext uri="{9D8B030D-6E8A-4147-A177-3AD203B41FA5}">
                      <a16:colId xmlns:a16="http://schemas.microsoft.com/office/drawing/2014/main" val="2948125521"/>
                    </a:ext>
                  </a:extLst>
                </a:gridCol>
                <a:gridCol w="1520670">
                  <a:extLst>
                    <a:ext uri="{9D8B030D-6E8A-4147-A177-3AD203B41FA5}">
                      <a16:colId xmlns:a16="http://schemas.microsoft.com/office/drawing/2014/main" val="3366137194"/>
                    </a:ext>
                  </a:extLst>
                </a:gridCol>
                <a:gridCol w="1229327">
                  <a:extLst>
                    <a:ext uri="{9D8B030D-6E8A-4147-A177-3AD203B41FA5}">
                      <a16:colId xmlns:a16="http://schemas.microsoft.com/office/drawing/2014/main" val="2683362374"/>
                    </a:ext>
                  </a:extLst>
                </a:gridCol>
                <a:gridCol w="1338601">
                  <a:extLst>
                    <a:ext uri="{9D8B030D-6E8A-4147-A177-3AD203B41FA5}">
                      <a16:colId xmlns:a16="http://schemas.microsoft.com/office/drawing/2014/main" val="2347947873"/>
                    </a:ext>
                  </a:extLst>
                </a:gridCol>
                <a:gridCol w="5343619">
                  <a:extLst>
                    <a:ext uri="{9D8B030D-6E8A-4147-A177-3AD203B41FA5}">
                      <a16:colId xmlns:a16="http://schemas.microsoft.com/office/drawing/2014/main" val="1905662051"/>
                    </a:ext>
                  </a:extLst>
                </a:gridCol>
              </a:tblGrid>
              <a:tr h="7309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运算符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实例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结果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备注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92295942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加法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+ 4.5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000839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减法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12 – 4.8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7.2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0916530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乘法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 * 5.0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10.0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8185997"/>
                  </a:ext>
                </a:extLst>
              </a:tr>
              <a:tr h="807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/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实数除法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/ 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2.5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709587"/>
                  </a:ext>
                </a:extLst>
              </a:tr>
              <a:tr h="807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//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整数除法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// 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采用向下取整方式，</a:t>
                      </a:r>
                      <a:r>
                        <a:rPr lang="en-US" sz="2000" kern="100" dirty="0">
                          <a:effectLst/>
                        </a:rPr>
                        <a:t>-10 // 4 = -3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0567066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%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取余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10 % 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操作数可以为实数，</a:t>
                      </a:r>
                      <a:r>
                        <a:rPr lang="en-US" sz="2000" kern="100" dirty="0">
                          <a:effectLst/>
                        </a:rPr>
                        <a:t>3.5 % 3 = 0.5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7413079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**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乘方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 ** 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操作数可以为实数，</a:t>
                      </a:r>
                      <a:r>
                        <a:rPr lang="en-US" sz="2000" kern="100" dirty="0">
                          <a:effectLst/>
                        </a:rPr>
                        <a:t>4.0 ** 0.5 = 2.0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026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3322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内置数值操作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422348" y="1652281"/>
            <a:ext cx="1097195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在这里要注意的是：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在乘法运算中，“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*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”不可以省略，在书写表达式的时候要和数学中的写法相区别。例如语句：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 = 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4ab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，必须写成：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 = 4*a*b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中的除法有两种，一种是单斜杠（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）表示实数除法，另一种是双斜杠（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//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），表示整除，它会对除后的结果进行取整操作。</a:t>
            </a:r>
          </a:p>
        </p:txBody>
      </p:sp>
    </p:spTree>
    <p:extLst>
      <p:ext uri="{BB962C8B-B14F-4D97-AF65-F5344CB8AC3E}">
        <p14:creationId xmlns:p14="http://schemas.microsoft.com/office/powerpoint/2010/main" val="20134629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314336" y="966481"/>
            <a:ext cx="1097195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需要找钱给用户，现在只有</a:t>
            </a:r>
            <a:r>
              <a:rPr lang="en-US" altLang="zh-CN" sz="2400" dirty="0">
                <a:latin typeface="+mn-ea"/>
              </a:rPr>
              <a:t>50</a:t>
            </a:r>
            <a:r>
              <a:rPr lang="zh-CN" altLang="zh-CN" sz="2400" dirty="0">
                <a:latin typeface="+mn-ea"/>
              </a:rPr>
              <a:t>元，</a:t>
            </a:r>
            <a:r>
              <a:rPr lang="en-US" altLang="zh-CN" sz="2400" dirty="0">
                <a:latin typeface="+mn-ea"/>
              </a:rPr>
              <a:t>5</a:t>
            </a:r>
            <a:r>
              <a:rPr lang="zh-CN" altLang="zh-CN" sz="2400" dirty="0">
                <a:latin typeface="+mn-ea"/>
              </a:rPr>
              <a:t>元和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元的人民币若干张。输入一个整数金</a:t>
            </a:r>
            <a:r>
              <a:rPr lang="en-US" altLang="zh-CN" sz="2400" dirty="0">
                <a:latin typeface="+mn-ea"/>
              </a:rPr>
              <a:t>   </a:t>
            </a:r>
            <a:r>
              <a:rPr lang="zh-CN" altLang="zh-CN" sz="2400" dirty="0">
                <a:latin typeface="+mn-ea"/>
              </a:rPr>
              <a:t>额值，给出找钱的方案，假设人民币足够多，且优先使用面额大的钱币。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B17B41-1900-4716-8330-6AF29D39816D}"/>
              </a:ext>
            </a:extLst>
          </p:cNvPr>
          <p:cNvSpPr/>
          <p:nvPr/>
        </p:nvSpPr>
        <p:spPr>
          <a:xfrm>
            <a:off x="674375" y="2238972"/>
            <a:ext cx="9672260" cy="39853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"输入金额："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m50 = money // 50   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计算需要的50元面额的纸币数量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money % 50  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使用50元面额钱币后剩下的金额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m5 = money // 5      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money % 5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m1 = money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"50元面额需要的张数："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m50)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"5元面额需要的张数："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m5)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"1元面额需要的张数："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BDDA6-D9A4-4AC3-82DF-7FF479E4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3935068"/>
            <a:ext cx="4686300" cy="1790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2465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314336" y="966481"/>
            <a:ext cx="1167225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>
                <a:latin typeface="+mn-ea"/>
              </a:rPr>
              <a:t>复合赋值运算符</a:t>
            </a:r>
            <a:endParaRPr lang="en-US" altLang="zh-CN" sz="2400" b="1" dirty="0">
              <a:latin typeface="+mn-ea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>
                <a:latin typeface="+mn-ea"/>
              </a:rPr>
              <a:t>所有二元运算符（</a:t>
            </a:r>
            <a:r>
              <a:rPr lang="en-US" altLang="zh-CN" sz="2400" dirty="0">
                <a:latin typeface="+mn-ea"/>
              </a:rPr>
              <a:t>+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//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%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**</a:t>
            </a:r>
            <a:r>
              <a:rPr lang="zh-CN" altLang="zh-CN" sz="2400" dirty="0">
                <a:latin typeface="+mn-ea"/>
              </a:rPr>
              <a:t>）都可以跟赋值运算符结合在一起，形成复合赋值运算符（</a:t>
            </a:r>
            <a:r>
              <a:rPr lang="en-US" altLang="zh-CN" sz="2400" dirty="0">
                <a:latin typeface="+mn-ea"/>
              </a:rPr>
              <a:t>+=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-=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//=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%=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**=</a:t>
            </a:r>
            <a:r>
              <a:rPr lang="zh-CN" altLang="zh-CN" sz="2400" dirty="0">
                <a:latin typeface="+mn-ea"/>
              </a:rPr>
              <a:t>），复合赋值运算符中间不可有空格。若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b</a:t>
            </a:r>
            <a:r>
              <a:rPr lang="zh-CN" altLang="zh-CN" sz="2400" dirty="0">
                <a:latin typeface="+mn-ea"/>
              </a:rPr>
              <a:t>为操作数，则</a:t>
            </a:r>
            <a:r>
              <a:rPr lang="en-US" altLang="zh-CN" sz="2400" dirty="0">
                <a:latin typeface="+mn-ea"/>
              </a:rPr>
              <a:t>a += b</a:t>
            </a:r>
            <a:r>
              <a:rPr lang="zh-CN" altLang="zh-CN" sz="2400" dirty="0">
                <a:latin typeface="+mn-ea"/>
              </a:rPr>
              <a:t>，等价于</a:t>
            </a:r>
            <a:r>
              <a:rPr lang="en-US" altLang="zh-CN" sz="2400" dirty="0">
                <a:latin typeface="+mn-ea"/>
              </a:rPr>
              <a:t>a = a + b</a:t>
            </a:r>
            <a:r>
              <a:rPr lang="zh-CN" altLang="zh-CN" sz="2400" dirty="0">
                <a:latin typeface="+mn-ea"/>
              </a:rPr>
              <a:t>；</a:t>
            </a:r>
            <a:r>
              <a:rPr lang="en-US" altLang="zh-CN" sz="2400" dirty="0">
                <a:latin typeface="+mn-ea"/>
              </a:rPr>
              <a:t>a *= b</a:t>
            </a:r>
            <a:r>
              <a:rPr lang="zh-CN" altLang="zh-CN" sz="2400" dirty="0">
                <a:latin typeface="+mn-ea"/>
              </a:rPr>
              <a:t>，等价于</a:t>
            </a:r>
            <a:r>
              <a:rPr lang="en-US" altLang="zh-CN" sz="2400" dirty="0">
                <a:latin typeface="+mn-ea"/>
              </a:rPr>
              <a:t>a = a*b </a:t>
            </a:r>
            <a:r>
              <a:rPr lang="zh-CN" altLang="zh-CN" sz="2400" dirty="0">
                <a:latin typeface="+mn-ea"/>
              </a:rPr>
              <a:t>……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8202E-434A-4AAB-B83D-5DD658B7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1" y="3932494"/>
            <a:ext cx="3390900" cy="1781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02736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5D88DE-A2B2-443F-ABCA-0FDD9034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52466"/>
              </p:ext>
            </p:extLst>
          </p:nvPr>
        </p:nvGraphicFramePr>
        <p:xfrm>
          <a:off x="674376" y="1652281"/>
          <a:ext cx="7348982" cy="495987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08657">
                  <a:extLst>
                    <a:ext uri="{9D8B030D-6E8A-4147-A177-3AD203B41FA5}">
                      <a16:colId xmlns:a16="http://schemas.microsoft.com/office/drawing/2014/main" val="299697319"/>
                    </a:ext>
                  </a:extLst>
                </a:gridCol>
                <a:gridCol w="5140325">
                  <a:extLst>
                    <a:ext uri="{9D8B030D-6E8A-4147-A177-3AD203B41FA5}">
                      <a16:colId xmlns:a16="http://schemas.microsoft.com/office/drawing/2014/main" val="4126434570"/>
                    </a:ext>
                  </a:extLst>
                </a:gridCol>
              </a:tblGrid>
              <a:tr h="468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850700746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abs(x)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求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的绝对值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3878634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divmod(x,y)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输出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(x//y, 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x%y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71228848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pow(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x,y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[,z])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(x**y)%z, []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表示可选参数，</a:t>
                      </a:r>
                      <a:endParaRPr lang="en-US" altLang="zh-CN" sz="1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当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z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省略的时候，等价于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x**y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512987017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round(x[,ndigits])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对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四舍五入操作，保留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位小数，</a:t>
                      </a:r>
                      <a:endParaRPr lang="en-US" altLang="zh-CN" sz="1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当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省略的时候，返回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四舍五入后的整数值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23006012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max(x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中的最大值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06005422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min(x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中的最小值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00126854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5ECD075-CA5B-4737-957B-FB3811B1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801" y="1683924"/>
            <a:ext cx="3871722" cy="28810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2172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22348" y="1652281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数学计算的标准函数库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，提供了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个数学常数和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个函数。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库不支持复数类型，仅支持整数和浮点数运算。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库中的常数和函数不能直接使用，需要用关键字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import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引用后才可使用。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287140"/>
      </p:ext>
    </p:extLst>
  </p:cSld>
  <p:clrMapOvr>
    <a:masterClrMapping/>
  </p:clrMapOvr>
  <p:transition spd="slow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79BD6C6-1507-43E3-9EEA-19DC659955EF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5400" y="0"/>
            <a:ext cx="96011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https://www.bilibili.com/video/BV11b4y1s7w9/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498285921"/>
      </p:ext>
    </p:extLst>
  </p:cSld>
  <p:clrMapOvr>
    <a:masterClrMapping/>
  </p:clrMapOvr>
  <p:transition spd="slow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04191" y="1440795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库有两种方式：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import math                     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&lt;</a:t>
            </a:r>
            <a:r>
              <a:rPr lang="zh-CN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函数名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zh-CN" altLang="zh-CN" sz="2400" b="1" kern="100" dirty="0">
              <a:solidFill>
                <a:schemeClr val="accent4"/>
              </a:solidFill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70A37-3043-4859-B2AE-D3E9AC44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2743200"/>
            <a:ext cx="42862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BD0B7-2222-446A-8FC1-BD40418F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07" y="2728912"/>
            <a:ext cx="50292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0AA61-FFF9-4CC6-9C4F-8374A69019CF}"/>
              </a:ext>
            </a:extLst>
          </p:cNvPr>
          <p:cNvSpPr/>
          <p:nvPr/>
        </p:nvSpPr>
        <p:spPr>
          <a:xfrm>
            <a:off x="422348" y="4198475"/>
            <a:ext cx="1084324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我们使用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库中的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常数，在方式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常数前需要写上库名，即“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math.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”。在方式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中，我们用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import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直接引用了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中的常数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，因此在使用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时，前面不需要再加上库名。</a:t>
            </a:r>
          </a:p>
        </p:txBody>
      </p:sp>
    </p:spTree>
    <p:extLst>
      <p:ext uri="{BB962C8B-B14F-4D97-AF65-F5344CB8AC3E}">
        <p14:creationId xmlns:p14="http://schemas.microsoft.com/office/powerpoint/2010/main" val="68818376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04191" y="1440795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库有两种方式：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import math                     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&lt;</a:t>
            </a:r>
            <a:r>
              <a:rPr lang="zh-CN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函数名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zh-CN" altLang="zh-CN" sz="2400" b="1" kern="100" dirty="0">
              <a:solidFill>
                <a:schemeClr val="accent4"/>
              </a:solidFill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70A37-3043-4859-B2AE-D3E9AC44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2743200"/>
            <a:ext cx="42862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BD0B7-2222-446A-8FC1-BD40418F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07" y="2728912"/>
            <a:ext cx="50292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0AA61-FFF9-4CC6-9C4F-8374A69019CF}"/>
              </a:ext>
            </a:extLst>
          </p:cNvPr>
          <p:cNvSpPr/>
          <p:nvPr/>
        </p:nvSpPr>
        <p:spPr>
          <a:xfrm>
            <a:off x="674376" y="4334060"/>
            <a:ext cx="1111343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方式</a:t>
            </a:r>
            <a:r>
              <a:rPr lang="en-US" altLang="zh-CN" sz="2400" dirty="0">
                <a:latin typeface="+mn-ea"/>
              </a:rPr>
              <a:t>2 </a:t>
            </a:r>
            <a:r>
              <a:rPr lang="zh-CN" altLang="zh-CN" sz="2400" dirty="0">
                <a:latin typeface="+mn-ea"/>
              </a:rPr>
              <a:t>还有一种写法是：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*</a:t>
            </a:r>
            <a:r>
              <a:rPr lang="zh-CN" altLang="zh-CN" sz="2400" dirty="0">
                <a:latin typeface="+mn-ea"/>
              </a:rPr>
              <a:t>。如果采用这样的方式引入</a:t>
            </a:r>
            <a:r>
              <a:rPr lang="en-US" altLang="zh-CN" sz="2400" dirty="0">
                <a:latin typeface="+mn-ea"/>
              </a:rPr>
              <a:t>math</a:t>
            </a:r>
            <a:r>
              <a:rPr lang="zh-CN" altLang="zh-CN" sz="2400" dirty="0">
                <a:latin typeface="+mn-ea"/>
              </a:rPr>
              <a:t>库，则库中的所有常数和函数都可以直接使用，前面不需要加上“</a:t>
            </a:r>
            <a:r>
              <a:rPr lang="en-US" altLang="zh-CN" sz="2400" dirty="0">
                <a:latin typeface="+mn-ea"/>
              </a:rPr>
              <a:t>math.</a:t>
            </a:r>
            <a:r>
              <a:rPr lang="zh-CN" altLang="zh-CN" sz="2400" dirty="0">
                <a:latin typeface="+mn-ea"/>
              </a:rPr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27082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36" y="1072496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由用户任意输入两个整数，求这两个数的和以及平均值是多少。</a:t>
            </a: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BEBD591E-77C2-F615-5C61-320EC9E6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07" y="1595716"/>
            <a:ext cx="7772400" cy="5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4584"/>
      </p:ext>
    </p:extLst>
  </p:cSld>
  <p:clrMapOvr>
    <a:masterClrMapping/>
  </p:clrMapOvr>
  <p:transition spd="slow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库中的数学常数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351ED8C-FD62-4B91-96B7-A3B8237116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66298"/>
                  </p:ext>
                </p:extLst>
              </p:nvPr>
            </p:nvGraphicFramePr>
            <p:xfrm>
              <a:off x="776096" y="1900718"/>
              <a:ext cx="10463831" cy="372951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993265">
                      <a:extLst>
                        <a:ext uri="{9D8B030D-6E8A-4147-A177-3AD203B41FA5}">
                          <a16:colId xmlns:a16="http://schemas.microsoft.com/office/drawing/2014/main" val="1905226317"/>
                        </a:ext>
                      </a:extLst>
                    </a:gridCol>
                    <a:gridCol w="2006849">
                      <a:extLst>
                        <a:ext uri="{9D8B030D-6E8A-4147-A177-3AD203B41FA5}">
                          <a16:colId xmlns:a16="http://schemas.microsoft.com/office/drawing/2014/main" val="2731316759"/>
                        </a:ext>
                      </a:extLst>
                    </a:gridCol>
                    <a:gridCol w="5463717">
                      <a:extLst>
                        <a:ext uri="{9D8B030D-6E8A-4147-A177-3AD203B41FA5}">
                          <a16:colId xmlns:a16="http://schemas.microsoft.com/office/drawing/2014/main" val="494782873"/>
                        </a:ext>
                      </a:extLst>
                    </a:gridCol>
                  </a:tblGrid>
                  <a:tr h="5824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常数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2733708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pi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π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圆周率，值</a:t>
                          </a:r>
                          <a:r>
                            <a:rPr lang="zh-CN" altLang="en-US" sz="2000" kern="100">
                              <a:effectLst/>
                            </a:rPr>
                            <a:t>约</a:t>
                          </a:r>
                          <a:r>
                            <a:rPr lang="zh-CN" sz="2000" kern="100">
                              <a:effectLst/>
                            </a:rPr>
                            <a:t>为</a:t>
                          </a:r>
                          <a:r>
                            <a:rPr lang="en-US" sz="2000" kern="100">
                              <a:effectLst/>
                            </a:rPr>
                            <a:t>3.141592653589793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63496215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自然对数，值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约</a:t>
                          </a:r>
                          <a:r>
                            <a:rPr lang="zh-CN" sz="2000" kern="100" dirty="0">
                              <a:effectLst/>
                            </a:rPr>
                            <a:t>为</a:t>
                          </a:r>
                          <a:r>
                            <a:rPr lang="en-US" sz="2000" kern="100" dirty="0">
                              <a:effectLst/>
                            </a:rPr>
                            <a:t>2.718281828459045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875140922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inf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正无穷大，负无穷大为</a:t>
                          </a:r>
                          <a:r>
                            <a:rPr lang="en-US" sz="2000" kern="100" dirty="0">
                              <a:effectLst/>
                            </a:rPr>
                            <a:t>-inf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58072226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nan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非浮点数标记，</a:t>
                          </a:r>
                          <a:r>
                            <a:rPr lang="en-US" sz="2000" kern="100" dirty="0">
                              <a:effectLst/>
                            </a:rPr>
                            <a:t>Not a Number 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570058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351ED8C-FD62-4B91-96B7-A3B8237116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66298"/>
                  </p:ext>
                </p:extLst>
              </p:nvPr>
            </p:nvGraphicFramePr>
            <p:xfrm>
              <a:off x="776096" y="1900718"/>
              <a:ext cx="10463831" cy="372951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993265">
                      <a:extLst>
                        <a:ext uri="{9D8B030D-6E8A-4147-A177-3AD203B41FA5}">
                          <a16:colId xmlns:a16="http://schemas.microsoft.com/office/drawing/2014/main" val="1905226317"/>
                        </a:ext>
                      </a:extLst>
                    </a:gridCol>
                    <a:gridCol w="2006849">
                      <a:extLst>
                        <a:ext uri="{9D8B030D-6E8A-4147-A177-3AD203B41FA5}">
                          <a16:colId xmlns:a16="http://schemas.microsoft.com/office/drawing/2014/main" val="2731316759"/>
                        </a:ext>
                      </a:extLst>
                    </a:gridCol>
                    <a:gridCol w="5463717">
                      <a:extLst>
                        <a:ext uri="{9D8B030D-6E8A-4147-A177-3AD203B41FA5}">
                          <a16:colId xmlns:a16="http://schemas.microsoft.com/office/drawing/2014/main" val="494782873"/>
                        </a:ext>
                      </a:extLst>
                    </a:gridCol>
                  </a:tblGrid>
                  <a:tr h="5824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常数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2733708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pi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π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圆周率，值</a:t>
                          </a:r>
                          <a:r>
                            <a:rPr lang="zh-CN" altLang="en-US" sz="2000" kern="100">
                              <a:effectLst/>
                            </a:rPr>
                            <a:t>约</a:t>
                          </a:r>
                          <a:r>
                            <a:rPr lang="zh-CN" sz="2000" kern="100">
                              <a:effectLst/>
                            </a:rPr>
                            <a:t>为</a:t>
                          </a:r>
                          <a:r>
                            <a:rPr lang="en-US" sz="2000" kern="100">
                              <a:effectLst/>
                            </a:rPr>
                            <a:t>3.141592653589793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63496215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自然对数，值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约</a:t>
                          </a:r>
                          <a:r>
                            <a:rPr lang="zh-CN" sz="2000" kern="100" dirty="0">
                              <a:effectLst/>
                            </a:rPr>
                            <a:t>为</a:t>
                          </a:r>
                          <a:r>
                            <a:rPr lang="en-US" sz="2000" kern="100" dirty="0">
                              <a:effectLst/>
                            </a:rPr>
                            <a:t>2.718281828459045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875140922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inf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50000" t="-277419" r="-272785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正无穷大，负无穷大为</a:t>
                          </a:r>
                          <a:r>
                            <a:rPr lang="en-US" sz="2000" kern="100" dirty="0">
                              <a:effectLst/>
                            </a:rPr>
                            <a:t>-inf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58072226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nan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非浮点数标记，</a:t>
                          </a:r>
                          <a:r>
                            <a:rPr lang="en-US" sz="2000" kern="100" dirty="0">
                              <a:effectLst/>
                            </a:rPr>
                            <a:t>Not a Number 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5700586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80190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部分数值函数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926585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fabs(x)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的绝对值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fmod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x % y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和</a:t>
                          </a:r>
                          <a:r>
                            <a:rPr lang="en-US" sz="2000" kern="100">
                              <a:effectLst/>
                            </a:rPr>
                            <a:t>y</a:t>
                          </a:r>
                          <a:r>
                            <a:rPr lang="zh-CN" sz="2000" kern="100">
                              <a:effectLst/>
                            </a:rPr>
                            <a:t>的余数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fsum</a:t>
                          </a:r>
                          <a:r>
                            <a:rPr lang="en-US" sz="2000" kern="100" dirty="0">
                              <a:effectLst/>
                            </a:rPr>
                            <a:t>([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,</a:t>
                          </a:r>
                          <a:r>
                            <a:rPr lang="zh-CN" sz="2000" kern="100" dirty="0">
                              <a:effectLst/>
                            </a:rPr>
                            <a:t>……</a:t>
                          </a:r>
                          <a:r>
                            <a:rPr lang="en-US" sz="2000" kern="100" dirty="0">
                              <a:effectLst/>
                            </a:rPr>
                            <a:t>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x+y+</a:t>
                          </a:r>
                          <a:r>
                            <a:rPr lang="zh-CN" sz="2000" kern="100">
                              <a:effectLst/>
                            </a:rPr>
                            <a:t>……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浮点数精确求和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gcd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a,b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y</a:t>
                          </a:r>
                          <a:r>
                            <a:rPr lang="zh-CN" sz="2000" kern="100" dirty="0">
                              <a:effectLst/>
                            </a:rPr>
                            <a:t>的最大公约数，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b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trunc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modf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的小数和整数部分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ceil(x)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向上取整，返回不小于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的最小整数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floor(x)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向下取整，返回不大于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的最大整数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factorial(a)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x!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的阶乘，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926585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fabs(x)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119512" r="-271831" b="-8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的绝对值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fmod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x % y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和</a:t>
                          </a:r>
                          <a:r>
                            <a:rPr lang="en-US" sz="2000" kern="100">
                              <a:effectLst/>
                            </a:rPr>
                            <a:t>y</a:t>
                          </a:r>
                          <a:r>
                            <a:rPr lang="zh-CN" sz="2000" kern="100">
                              <a:effectLst/>
                            </a:rPr>
                            <a:t>的余数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fsum</a:t>
                          </a:r>
                          <a:r>
                            <a:rPr lang="en-US" sz="2000" kern="100" dirty="0">
                              <a:effectLst/>
                            </a:rPr>
                            <a:t>([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,</a:t>
                          </a:r>
                          <a:r>
                            <a:rPr lang="zh-CN" sz="2000" kern="100" dirty="0">
                              <a:effectLst/>
                            </a:rPr>
                            <a:t>……</a:t>
                          </a:r>
                          <a:r>
                            <a:rPr lang="en-US" sz="2000" kern="100" dirty="0">
                              <a:effectLst/>
                            </a:rPr>
                            <a:t>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x+y+</a:t>
                          </a:r>
                          <a:r>
                            <a:rPr lang="zh-CN" sz="2000" kern="100">
                              <a:effectLst/>
                            </a:rPr>
                            <a:t>……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浮点数精确求和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gcd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a,b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y</a:t>
                          </a:r>
                          <a:r>
                            <a:rPr lang="zh-CN" sz="2000" kern="100" dirty="0">
                              <a:effectLst/>
                            </a:rPr>
                            <a:t>的最大公约数，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b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trunc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modf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的小数和整数部分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ceil(x)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720732" r="-271831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向上取整，返回不小于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的最小整数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floor(x)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820732" r="-271831" b="-1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向下取整，返回不大于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的最大整数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factorial(a)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x!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的阶乘，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59741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部分数值函数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使用示例：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E7BCC5-D7FF-41A2-8EC2-8AF08160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1609734"/>
            <a:ext cx="8926824" cy="5044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7171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158462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pow(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exp(x)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次幂，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为自然对数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sqrt(x)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的平方根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log(x[,base])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𝑏𝑎𝑠𝑒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的对数值，只输入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时，返回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oMath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log2(x)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log10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degrees(x)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对应的角度值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radians(x)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为角度制，返回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hypot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坐标到原点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(0,0)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的距离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158462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pow(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exp(x)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次幂，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为自然对数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sqrt(x)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319512" r="-271831" b="-6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的平方根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log(x[,base])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419512" r="-271831" b="-5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7625" marR="47625" marT="66675" marB="66675" anchor="ctr">
                        <a:blipFill>
                          <a:blip r:embed="rId3"/>
                          <a:stretch>
                            <a:fillRect l="-91598" t="-419512" r="-104" b="-5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log2(x)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519512" r="-271831" b="-4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log10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612048" r="-271831" b="-3072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degrees(x)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对应的角度值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radians(x)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为角度制，返回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hypot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920732" r="-271831" b="-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坐标到原点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(0,0)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的距离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64321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503706"/>
                  </p:ext>
                </p:extLst>
              </p:nvPr>
            </p:nvGraphicFramePr>
            <p:xfrm>
              <a:off x="530359" y="1660487"/>
              <a:ext cx="11257449" cy="473037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7752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数学形式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sin(x)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的正切函数值，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asin(x)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𝑎𝑟𝑐</m:t>
                                </m:r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𝑎𝑟𝑐</m:t>
                                    </m:r>
                                    <m: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𝑎𝑟𝑐</m:t>
                                    </m:r>
                                    <m: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的反正切弦函数值，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503706"/>
                  </p:ext>
                </p:extLst>
              </p:nvPr>
            </p:nvGraphicFramePr>
            <p:xfrm>
              <a:off x="530359" y="1660487"/>
              <a:ext cx="11257449" cy="473037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7752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数学形式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sin(x)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117431" r="-271831" b="-497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219444" r="-271831" b="-4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319444" r="-271831" b="-3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的正切函数值，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asin(x)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419444" r="-271831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514679" r="-2718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620370" r="-271831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的反正切弦函数值，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311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使用示例：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77CAD8-566F-469B-B32E-E0DDC4D4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583"/>
            <a:ext cx="12192000" cy="4587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83693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字 符 串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06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1234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D77C1D-81C1-459F-9812-E2E111A5ACDE}"/>
              </a:ext>
            </a:extLst>
          </p:cNvPr>
          <p:cNvSpPr/>
          <p:nvPr/>
        </p:nvSpPr>
        <p:spPr>
          <a:xfrm>
            <a:off x="422349" y="1383788"/>
            <a:ext cx="5928756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使用单引号或双引号括起来的内容，称为字符串类型数据（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str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），可以使用以下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种方式定义。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单引号（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’’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），其中可以包含双引号。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双引号（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””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三单引号（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’’’     ’’’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），其中可以包含单引号和双引号，可以跨行。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三双引号（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”””     ”””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），其中可以包含单引号和双引号，可以跨行。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610CB-3B69-F764-8E8C-990550276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9" y="2840352"/>
            <a:ext cx="5602361" cy="30937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8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7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🌟</a:t>
            </a: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14DB49-122B-4B0B-BD26-963868D44DBD}"/>
              </a:ext>
            </a:extLst>
          </p:cNvPr>
          <p:cNvSpPr/>
          <p:nvPr/>
        </p:nvSpPr>
        <p:spPr>
          <a:xfrm>
            <a:off x="674374" y="1545624"/>
            <a:ext cx="10298426" cy="2249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name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"姓名："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country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"国家："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s =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"世界那么大，" </a:t>
            </a:r>
            <a:r>
              <a:rPr lang="zh-CN" altLang="en-US" sz="2400" dirty="0">
                <a:latin typeface="Consolas" panose="020B0609020204030204" pitchFamily="49" charset="0"/>
              </a:rPr>
              <a:t>+ name +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"想去" </a:t>
            </a:r>
            <a:r>
              <a:rPr lang="zh-CN" altLang="en-US" sz="2400" dirty="0">
                <a:latin typeface="Consolas" panose="020B0609020204030204" pitchFamily="49" charset="0"/>
              </a:rPr>
              <a:t>+ country +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"看看"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(s)</a:t>
            </a:r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3389143B-A93B-4D1D-9823-92A3FD5F382F}"/>
              </a:ext>
            </a:extLst>
          </p:cNvPr>
          <p:cNvSpPr/>
          <p:nvPr/>
        </p:nvSpPr>
        <p:spPr>
          <a:xfrm>
            <a:off x="5099157" y="4061632"/>
            <a:ext cx="3021113" cy="778726"/>
          </a:xfrm>
          <a:prstGeom prst="borderCallout1">
            <a:avLst>
              <a:gd name="adj1" fmla="val 49977"/>
              <a:gd name="adj2" fmla="val -4"/>
              <a:gd name="adj3" fmla="val -110206"/>
              <a:gd name="adj4" fmla="val -4083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"+"</a:t>
            </a:r>
            <a:r>
              <a:rPr lang="zh-CN" altLang="en-US" sz="2000" dirty="0">
                <a:latin typeface="+mn-ea"/>
              </a:rPr>
              <a:t>实现字符串的拼接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0E5BC0-C87A-4732-84A4-6917E9CD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3" y="5004973"/>
            <a:ext cx="59436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57627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E78207-22E2-4778-9911-82C75143CB6A}"/>
              </a:ext>
            </a:extLst>
          </p:cNvPr>
          <p:cNvSpPr/>
          <p:nvPr/>
        </p:nvSpPr>
        <p:spPr>
          <a:xfrm>
            <a:off x="674374" y="1510873"/>
            <a:ext cx="9781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中字符串包括两种序号体系：正向递增序号和反向递减序号。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E07FC50-5E28-450A-BE40-EC7EA3494CFD}"/>
              </a:ext>
            </a:extLst>
          </p:cNvPr>
          <p:cNvGrpSpPr/>
          <p:nvPr/>
        </p:nvGrpSpPr>
        <p:grpSpPr>
          <a:xfrm>
            <a:off x="884583" y="2174581"/>
            <a:ext cx="10028582" cy="3616601"/>
            <a:chOff x="0" y="-7028"/>
            <a:chExt cx="4616450" cy="20213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81B1143-01DC-4248-82E4-48A3BF5DFB36}"/>
                </a:ext>
              </a:extLst>
            </p:cNvPr>
            <p:cNvGrpSpPr/>
            <p:nvPr/>
          </p:nvGrpSpPr>
          <p:grpSpPr>
            <a:xfrm>
              <a:off x="0" y="-7028"/>
              <a:ext cx="4565650" cy="330878"/>
              <a:chOff x="0" y="-7028"/>
              <a:chExt cx="4565650" cy="33087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1BA29BF7-F628-40DC-9F46-3131066E470F}"/>
                  </a:ext>
                </a:extLst>
              </p:cNvPr>
              <p:cNvCxnSpPr/>
              <p:nvPr/>
            </p:nvCxnSpPr>
            <p:spPr>
              <a:xfrm>
                <a:off x="0" y="323850"/>
                <a:ext cx="4565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文本框 2">
                <a:extLst>
                  <a:ext uri="{FF2B5EF4-FFF2-40B4-BE49-F238E27FC236}">
                    <a16:creationId xmlns:a16="http://schemas.microsoft.com/office/drawing/2014/main" id="{1C1BE8A6-E7ED-47C2-BCF1-FAF1E7062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5155" y="-7028"/>
                <a:ext cx="1080134" cy="2236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正向递增序号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A6459D9-E542-48C7-9724-06562BAF0A30}"/>
                </a:ext>
              </a:extLst>
            </p:cNvPr>
            <p:cNvGrpSpPr/>
            <p:nvPr/>
          </p:nvGrpSpPr>
          <p:grpSpPr>
            <a:xfrm>
              <a:off x="50800" y="1670050"/>
              <a:ext cx="4565650" cy="344275"/>
              <a:chOff x="0" y="0"/>
              <a:chExt cx="4565650" cy="344275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10CE9C8-8081-4062-B042-0B5E5A1B0E82}"/>
                  </a:ext>
                </a:extLst>
              </p:cNvPr>
              <p:cNvCxnSpPr/>
              <p:nvPr/>
            </p:nvCxnSpPr>
            <p:spPr>
              <a:xfrm>
                <a:off x="0" y="0"/>
                <a:ext cx="4565650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2">
                <a:extLst>
                  <a:ext uri="{FF2B5EF4-FFF2-40B4-BE49-F238E27FC236}">
                    <a16:creationId xmlns:a16="http://schemas.microsoft.com/office/drawing/2014/main" id="{1D49E6A0-E16C-47D9-9D4B-EA48EDA50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100" y="120650"/>
                <a:ext cx="1080134" cy="2236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反向递减序号</a:t>
                </a:r>
              </a:p>
            </p:txBody>
          </p:sp>
        </p:grp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633671-EFA1-481B-81AD-3541234F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12713"/>
              </p:ext>
            </p:extLst>
          </p:nvPr>
        </p:nvGraphicFramePr>
        <p:xfrm>
          <a:off x="994940" y="3042358"/>
          <a:ext cx="9807863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87892299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08372718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780062199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11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12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人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生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苦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短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，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我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学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P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y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t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n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-13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-12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-11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38750"/>
      </p:ext>
    </p:extLst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76" y="1334929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程序的书写规则如下：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170321" y="2284289"/>
            <a:ext cx="6720336" cy="373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）使用换行符分隔，一般情况下，一行一条语句。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）从第一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行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开始，前面不能有任何空格，否则会产生语法错误。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）以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#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开始的语句是注释语句。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）在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程序中所有的语法符号，都必须在英文输入法下输入，字符串中的符号除外。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）在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中代码的缩进非常重要，具体将在第三章中介绍。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C6954E10-A2C2-E3B2-12EC-5DB37DCF0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003" y="1"/>
            <a:ext cx="5284996" cy="35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9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633671-EFA1-481B-81AD-3541234F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34945"/>
              </p:ext>
            </p:extLst>
          </p:nvPr>
        </p:nvGraphicFramePr>
        <p:xfrm>
          <a:off x="674375" y="1531610"/>
          <a:ext cx="7544510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8DC0678-E51C-495F-B5AA-476063EB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3682240"/>
            <a:ext cx="6276975" cy="1362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4064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499526" y="1383788"/>
            <a:ext cx="11192947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中字符串也提供区间访问方式，采用</a:t>
            </a:r>
            <a:r>
              <a:rPr lang="en-US" altLang="zh-CN" sz="20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lang="zh-CN" altLang="zh-CN" sz="20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头下标：尾下标</a:t>
            </a:r>
            <a:r>
              <a:rPr lang="en-US" altLang="zh-CN" sz="20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的方式，这种访问方式称为“切片”。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若有字符串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s[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头下标：尾下标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表示在字符串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中取索引值从头下标到尾下标（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不包含尾下标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）的子字符串。</a:t>
            </a:r>
            <a:endParaRPr lang="en-US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切片方式中，若头下标缺省，表示从开始取子串；若尾下标缺省，表示取到最后一个字符；若头下标和尾下标均缺省，则取整个字符串。</a:t>
            </a:r>
          </a:p>
        </p:txBody>
      </p:sp>
      <p:pic>
        <p:nvPicPr>
          <p:cNvPr id="1026" name="Picture 2" descr="Technique of the Week: Slicing">
            <a:extLst>
              <a:ext uri="{FF2B5EF4-FFF2-40B4-BE49-F238E27FC236}">
                <a16:creationId xmlns:a16="http://schemas.microsoft.com/office/drawing/2014/main" id="{029CF5CA-9AAB-3270-1F67-CBA9964E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2" y="4017649"/>
            <a:ext cx="5245936" cy="27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D41F3F-5082-4B43-0BD4-53C505A11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36" y="4209037"/>
            <a:ext cx="5355837" cy="2735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F32EE16-7C13-19C4-AD70-70A10F5E4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3022"/>
              </p:ext>
            </p:extLst>
          </p:nvPr>
        </p:nvGraphicFramePr>
        <p:xfrm>
          <a:off x="4376563" y="38525"/>
          <a:ext cx="6814900" cy="1365417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81490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681490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4551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4551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4551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5355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字符串切片还可以设置取子串的顺序，只需要再增加一个参数即可，把</a:t>
            </a:r>
            <a:r>
              <a:rPr lang="en-US" altLang="zh-CN" sz="2400" dirty="0">
                <a:latin typeface="+mn-ea"/>
              </a:rPr>
              <a:t>[</a:t>
            </a:r>
            <a:r>
              <a:rPr lang="zh-CN" altLang="zh-CN" sz="2400" dirty="0">
                <a:latin typeface="+mn-ea"/>
              </a:rPr>
              <a:t>头下标：尾下标</a:t>
            </a:r>
            <a:r>
              <a:rPr lang="en-US" altLang="zh-CN" sz="2400" dirty="0">
                <a:latin typeface="+mn-ea"/>
              </a:rPr>
              <a:t>]</a:t>
            </a:r>
            <a:r>
              <a:rPr lang="zh-CN" altLang="zh-CN" sz="2400" dirty="0">
                <a:latin typeface="+mn-ea"/>
              </a:rPr>
              <a:t>变成</a:t>
            </a:r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[</a:t>
            </a:r>
            <a:r>
              <a:rPr lang="zh-CN" altLang="zh-CN" sz="2400" b="1" dirty="0">
                <a:solidFill>
                  <a:schemeClr val="accent5"/>
                </a:solidFill>
                <a:latin typeface="+mn-ea"/>
              </a:rPr>
              <a:t>头下标：尾下标：步长</a:t>
            </a:r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]</a:t>
            </a:r>
            <a:r>
              <a:rPr lang="zh-CN" altLang="zh-CN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当步长值大于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的时候，表示从左向右取字符；当步长值小于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的时候，表示从右向左取字符。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步长的绝对值减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，表示每次取字符的间隔是多少。</a:t>
            </a:r>
          </a:p>
        </p:txBody>
      </p:sp>
    </p:spTree>
    <p:extLst>
      <p:ext uri="{BB962C8B-B14F-4D97-AF65-F5344CB8AC3E}">
        <p14:creationId xmlns:p14="http://schemas.microsoft.com/office/powerpoint/2010/main" val="7078535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057E214-2D22-4FCC-8E4D-7E4DC8F1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54074"/>
              </p:ext>
            </p:extLst>
          </p:nvPr>
        </p:nvGraphicFramePr>
        <p:xfrm>
          <a:off x="4659966" y="412378"/>
          <a:ext cx="6998630" cy="161909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99863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58C63BF-8B67-4F32-ABA5-AD170DC1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6" y="1556565"/>
            <a:ext cx="4383622" cy="49394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A0F2DD-CE25-49AE-9F7E-E1A4DB430FD5}"/>
              </a:ext>
            </a:extLst>
          </p:cNvPr>
          <p:cNvSpPr/>
          <p:nvPr/>
        </p:nvSpPr>
        <p:spPr>
          <a:xfrm>
            <a:off x="4879639" y="2398089"/>
            <a:ext cx="6998025" cy="37312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s[0:5:1]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正向取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s[0:6:2]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正向取，间隔一个字符取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s[0:6:-1]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反向取，但是头下标小于尾下标无法反向取，因此输出为空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s[4:0:-1]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反向取，索引值为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的字符无法取到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s[4::-1]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反向取，从索引值为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的字符依次取到开头字符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s[::-1]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反向取整串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s[::-3]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反向取，间隔两个字符取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32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7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⭐️</a:t>
            </a: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C43B30-C77C-4929-B09F-55F691BF9E5E}"/>
              </a:ext>
            </a:extLst>
          </p:cNvPr>
          <p:cNvSpPr/>
          <p:nvPr/>
        </p:nvSpPr>
        <p:spPr>
          <a:xfrm>
            <a:off x="674374" y="2413233"/>
            <a:ext cx="11091224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可以利用字符串的切片操作来巧妙的解决这个问题。我们的基本思想是将所有的月份名称缩写存储在一个大的字符串中。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months = “</a:t>
            </a: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JanFebMarAprMayJunJulAugSepOctNovDec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”</a:t>
            </a:r>
            <a:endParaRPr lang="zh-CN" altLang="zh-CN" sz="2400" b="1" kern="100" dirty="0">
              <a:solidFill>
                <a:schemeClr val="accent5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这样可以通过切出适当的子字符串来查找特定的月份，关键是应该在哪里切片呢？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2865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DD8C9F-F971-4B31-97EE-7E2BA6C48C39}"/>
              </a:ext>
            </a:extLst>
          </p:cNvPr>
          <p:cNvSpPr/>
          <p:nvPr/>
        </p:nvSpPr>
        <p:spPr>
          <a:xfrm>
            <a:off x="674373" y="2384153"/>
            <a:ext cx="109245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由于每个月的名称缩写都由三个字母组成，如果知道一个给定月份在字符串中开始的位置，就可以很容易地提取月份名称缩写。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monthAbbrev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 = months[</a:t>
            </a: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pos:pos+3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lang="zh-CN" altLang="zh-CN" sz="2400" b="1" kern="100" dirty="0">
              <a:solidFill>
                <a:schemeClr val="accent5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这将获得从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pos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指示位置开始的长度为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的子串。那么如何计算这个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pos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呢？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81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21D8C41-6B53-48F4-AD30-45F6DAC13286}"/>
              </a:ext>
            </a:extLst>
          </p:cNvPr>
          <p:cNvGraphicFramePr>
            <a:graphicFrameLocks noGrp="1"/>
          </p:cNvGraphicFramePr>
          <p:nvPr/>
        </p:nvGraphicFramePr>
        <p:xfrm>
          <a:off x="776097" y="3337027"/>
          <a:ext cx="8717224" cy="258088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93634">
                  <a:extLst>
                    <a:ext uri="{9D8B030D-6E8A-4147-A177-3AD203B41FA5}">
                      <a16:colId xmlns:a16="http://schemas.microsoft.com/office/drawing/2014/main" val="2259307020"/>
                    </a:ext>
                  </a:extLst>
                </a:gridCol>
                <a:gridCol w="1671868">
                  <a:extLst>
                    <a:ext uri="{9D8B030D-6E8A-4147-A177-3AD203B41FA5}">
                      <a16:colId xmlns:a16="http://schemas.microsoft.com/office/drawing/2014/main" val="2227459516"/>
                    </a:ext>
                  </a:extLst>
                </a:gridCol>
                <a:gridCol w="4551722">
                  <a:extLst>
                    <a:ext uri="{9D8B030D-6E8A-4147-A177-3AD203B41FA5}">
                      <a16:colId xmlns:a16="http://schemas.microsoft.com/office/drawing/2014/main" val="1353208312"/>
                    </a:ext>
                  </a:extLst>
                </a:gridCol>
              </a:tblGrid>
              <a:tr h="636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输入的整数</a:t>
                      </a:r>
                      <a:r>
                        <a:rPr lang="en-US" sz="2000" kern="100">
                          <a:effectLst/>
                        </a:rPr>
                        <a:t>m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月份名称缩写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切片的起始位置</a:t>
                      </a:r>
                      <a:r>
                        <a:rPr lang="en-US" sz="2000" kern="100" dirty="0">
                          <a:effectLst/>
                        </a:rPr>
                        <a:t>pos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91703666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Jan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580965259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Feb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00121965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Mar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31675327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2C6BA31-1CBF-474F-A9DA-B6737B982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48" y="1994793"/>
            <a:ext cx="12069330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月份名称缩写与切片起始位置的关系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从表中数据可以看出切片的起始位置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pos = (m-1)*3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，接下来我们就可以开始编码了。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47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8909F6-4566-4019-8228-3A0850C0808F}"/>
              </a:ext>
            </a:extLst>
          </p:cNvPr>
          <p:cNvSpPr/>
          <p:nvPr/>
        </p:nvSpPr>
        <p:spPr>
          <a:xfrm>
            <a:off x="776097" y="2161027"/>
            <a:ext cx="8151574" cy="2249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"输入0-12的整数："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months =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"JanFebMarAprMayJunJulAugSepOctNovDec"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pos = ( m - 1 ) * 3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(months[pos:pos+3])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FE733A-E400-443C-BD5B-1935E29E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4663522"/>
            <a:ext cx="3571875" cy="1009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57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 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内置的字符串运算符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0FB5322-F7A4-4723-A234-A9E185DE1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88627"/>
              </p:ext>
            </p:extLst>
          </p:nvPr>
        </p:nvGraphicFramePr>
        <p:xfrm>
          <a:off x="776096" y="1763802"/>
          <a:ext cx="10246399" cy="347411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31067">
                  <a:extLst>
                    <a:ext uri="{9D8B030D-6E8A-4147-A177-3AD203B41FA5}">
                      <a16:colId xmlns:a16="http://schemas.microsoft.com/office/drawing/2014/main" val="1879739300"/>
                    </a:ext>
                  </a:extLst>
                </a:gridCol>
                <a:gridCol w="7315332">
                  <a:extLst>
                    <a:ext uri="{9D8B030D-6E8A-4147-A177-3AD203B41FA5}">
                      <a16:colId xmlns:a16="http://schemas.microsoft.com/office/drawing/2014/main" val="695687361"/>
                    </a:ext>
                  </a:extLst>
                </a:gridCol>
              </a:tblGrid>
              <a:tr h="83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076858"/>
                  </a:ext>
                </a:extLst>
              </a:tr>
              <a:tr h="85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字符串拼接，例如“</a:t>
                      </a:r>
                      <a:r>
                        <a:rPr lang="en-US" sz="2000" kern="100" dirty="0">
                          <a:effectLst/>
                        </a:rPr>
                        <a:t>AB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+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123</a:t>
                      </a:r>
                      <a:r>
                        <a:rPr lang="zh-CN" sz="2000" kern="100" dirty="0">
                          <a:effectLst/>
                        </a:rPr>
                        <a:t>”结果为“</a:t>
                      </a:r>
                      <a:r>
                        <a:rPr lang="en-US" sz="2000" kern="100" dirty="0" err="1">
                          <a:effectLst/>
                        </a:rPr>
                        <a:t>AB123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9965744"/>
                  </a:ext>
                </a:extLst>
              </a:tr>
              <a:tr h="85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字符串复制，例如“</a:t>
                      </a:r>
                      <a:r>
                        <a:rPr lang="en-US" sz="2000" kern="100" dirty="0">
                          <a:effectLst/>
                        </a:rPr>
                        <a:t>Tom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*3</a:t>
                      </a:r>
                      <a:r>
                        <a:rPr lang="zh-CN" sz="2000" kern="100" dirty="0">
                          <a:effectLst/>
                        </a:rPr>
                        <a:t>，结果为“</a:t>
                      </a:r>
                      <a:r>
                        <a:rPr lang="en-US" sz="2000" kern="100" dirty="0" err="1">
                          <a:effectLst/>
                        </a:rPr>
                        <a:t>TomTomTom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4805744"/>
                  </a:ext>
                </a:extLst>
              </a:tr>
              <a:tr h="9303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判断是否为子串，例如“</a:t>
                      </a:r>
                      <a:r>
                        <a:rPr lang="en-US" sz="2000" kern="100" dirty="0">
                          <a:effectLst/>
                        </a:rPr>
                        <a:t>H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 in 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Hello</a:t>
                      </a:r>
                      <a:r>
                        <a:rPr lang="zh-CN" sz="2000" kern="100" dirty="0">
                          <a:effectLst/>
                        </a:rPr>
                        <a:t>”结果为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；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 in 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Hello</a:t>
                      </a:r>
                      <a:r>
                        <a:rPr lang="zh-CN" sz="2000" kern="100" dirty="0">
                          <a:effectLst/>
                        </a:rPr>
                        <a:t>”结果为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00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4968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2B5B34B-EFDF-446D-A3CC-56EABF92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98502"/>
              </p:ext>
            </p:extLst>
          </p:nvPr>
        </p:nvGraphicFramePr>
        <p:xfrm>
          <a:off x="314336" y="1813247"/>
          <a:ext cx="8024594" cy="39704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69850">
                  <a:extLst>
                    <a:ext uri="{9D8B030D-6E8A-4147-A177-3AD203B41FA5}">
                      <a16:colId xmlns:a16="http://schemas.microsoft.com/office/drawing/2014/main" val="1081687414"/>
                    </a:ext>
                  </a:extLst>
                </a:gridCol>
                <a:gridCol w="6554744">
                  <a:extLst>
                    <a:ext uri="{9D8B030D-6E8A-4147-A177-3AD203B41FA5}">
                      <a16:colId xmlns:a16="http://schemas.microsoft.com/office/drawing/2014/main" val="3850392218"/>
                    </a:ext>
                  </a:extLst>
                </a:gridCol>
              </a:tblGrid>
              <a:tr h="558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318213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len(x)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返回字符串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的长度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494503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str(x)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将任意类型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所转换为字符串类型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363790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chr(x)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877342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ord(x)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46002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hex(x)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转换为十六进制数，并返回其小写字符串形式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44469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oct(x)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转换为八进制数，并返回其小写字符串形式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3046707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2A1266D-F088-46F0-AB63-90F2C3C8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158" y="299084"/>
            <a:ext cx="4498123" cy="39704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5990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5764DA-FE9D-48F3-8F57-72DEB6D9EF9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5400" y="0"/>
            <a:ext cx="96011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https://www.bilibili.com/video/BV1yL4y1v7Xz/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774417091"/>
      </p:ext>
    </p:extLst>
  </p:cSld>
  <p:clrMapOvr>
    <a:masterClrMapping/>
  </p:clrMapOvr>
  <p:transition spd="slow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69AF1E-C56C-4F5E-B2B6-13DB980D418A}"/>
              </a:ext>
            </a:extLst>
          </p:cNvPr>
          <p:cNvSpPr/>
          <p:nvPr/>
        </p:nvSpPr>
        <p:spPr>
          <a:xfrm>
            <a:off x="674376" y="1451243"/>
            <a:ext cx="1111343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中字符使用的是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编码标准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函数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chr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ord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可以实现编码与字符之间的转换。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0FBE8-8D5B-430D-A5CC-9170F4DC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71" y="2340956"/>
            <a:ext cx="7648575" cy="1676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A30E833F-4427-51E0-4B00-860A8945F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0" y="4628411"/>
            <a:ext cx="11490364" cy="22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488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4" y="2284289"/>
            <a:ext cx="315160" cy="444935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18F900-0732-4213-9A37-89D23206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80" y="1481644"/>
            <a:ext cx="5665854" cy="18046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472290" y="3571678"/>
            <a:ext cx="687429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大写字母，小写字母和数字字符的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编码都是顺序排列的，例如‘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a’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97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，’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b’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98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，可以推出‘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d’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100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小写字母的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编码整体大于大写字母的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编码，大写字母的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编码整体大于数字字符的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编码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0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icode, UTF8 &amp; Character Sets: The Ultimate Guide — Smashing Magazine">
            <a:extLst>
              <a:ext uri="{FF2B5EF4-FFF2-40B4-BE49-F238E27FC236}">
                <a16:creationId xmlns:a16="http://schemas.microsoft.com/office/drawing/2014/main" id="{94318C5C-8017-A452-A048-8D46530E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35" y="-355283"/>
            <a:ext cx="3817029" cy="72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8707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539283" y="1466701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对字符串对象提供了大量的内置方法用于字符串的检测、替换和排版等操作。使用时需要注意的是，字符串对象是不可变的，所以字符串对象提供的涉及字符串“修改”的方法都是返回修改之后的新字符串，并不对原字符串做任何修改。</a:t>
            </a:r>
            <a:endParaRPr lang="zh-CN" altLang="zh-CN" sz="24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9665C476-39AC-4DF7-0643-837EC2149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3657940"/>
            <a:ext cx="7772400" cy="1349828"/>
          </a:xfrm>
          <a:prstGeom prst="rect">
            <a:avLst/>
          </a:prstGeom>
        </p:spPr>
      </p:pic>
      <p:pic>
        <p:nvPicPr>
          <p:cNvPr id="8" name="图片 7" descr="图形用户界面, 文本&#10;&#10;AI 生成的内容可能不正确。">
            <a:extLst>
              <a:ext uri="{FF2B5EF4-FFF2-40B4-BE49-F238E27FC236}">
                <a16:creationId xmlns:a16="http://schemas.microsoft.com/office/drawing/2014/main" id="{3848B023-A373-A588-49B3-D38A088E7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248761"/>
            <a:ext cx="7772400" cy="13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9387"/>
      </p:ext>
    </p:extLst>
  </p:cSld>
  <p:clrMapOvr>
    <a:masterClrMapping/>
  </p:clrMapOvr>
  <p:transition spd="slow"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字符串查找类方法：</a:t>
            </a:r>
            <a:r>
              <a:rPr lang="en-US" altLang="zh-CN" sz="2400" dirty="0">
                <a:latin typeface="+mn-ea"/>
              </a:rPr>
              <a:t>find()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rfind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count()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530360" y="1963455"/>
            <a:ext cx="11113433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find()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rfind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方法分别用来查找一个字符串在另一个字符串指定范围（默认是整个字符串）中首次和最后一次出现的位置，</a:t>
            </a:r>
            <a:r>
              <a:rPr lang="zh-CN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如果不存在则返回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-1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方法分别用来查找一个字符串在另一个字符串指定范围（默认是整个字符串）中首次和最后一次出现的位置，</a:t>
            </a:r>
            <a:r>
              <a:rPr lang="zh-CN" altLang="zh-CN" sz="2400" b="1" dirty="0">
                <a:solidFill>
                  <a:schemeClr val="accent5"/>
                </a:solidFill>
                <a:latin typeface="+mn-ea"/>
              </a:rPr>
              <a:t>如果不存在则抛出异常</a:t>
            </a:r>
            <a:r>
              <a:rPr lang="zh-CN" altLang="zh-CN" sz="2400" dirty="0">
                <a:latin typeface="+mn-ea"/>
              </a:rPr>
              <a:t>。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count()</a:t>
            </a:r>
            <a:r>
              <a:rPr lang="zh-CN" altLang="zh-CN" sz="2400" dirty="0">
                <a:latin typeface="+mn-ea"/>
              </a:rPr>
              <a:t>方法用来返回一个字符串在另一个字符串中出现的次数，如果不存在则返回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。</a:t>
            </a:r>
          </a:p>
          <a:p>
            <a:pPr marL="342900" lvl="0" indent="-342900" algn="just">
              <a:lnSpc>
                <a:spcPts val="2000"/>
              </a:lnSpc>
              <a:spcAft>
                <a:spcPts val="1200"/>
              </a:spcAft>
              <a:buFont typeface="Wingdings" panose="05000000000000000000" pitchFamily="2" charset="2"/>
              <a:buChar char=""/>
            </a:pP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508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字符串查找类方法：</a:t>
            </a:r>
            <a:r>
              <a:rPr lang="en-US" altLang="zh-CN" sz="2400" dirty="0">
                <a:latin typeface="+mn-ea"/>
              </a:rPr>
              <a:t>find()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rfind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count()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C4616A-878D-48DE-B738-F46DDE57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144988"/>
            <a:ext cx="6438900" cy="2886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31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2"/>
            </a:pPr>
            <a:r>
              <a:rPr lang="zh-CN" altLang="zh-CN" sz="2400" dirty="0">
                <a:latin typeface="+mn-ea"/>
              </a:rPr>
              <a:t>字符串分隔类方法：</a:t>
            </a:r>
            <a:r>
              <a:rPr lang="en-US" altLang="zh-CN" sz="2400" dirty="0">
                <a:latin typeface="+mn-ea"/>
              </a:rPr>
              <a:t>split()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rsplit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partition()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rpartition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530360" y="1963455"/>
            <a:ext cx="1136677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</a:pPr>
            <a:r>
              <a:rPr lang="en-US" altLang="zh-CN" sz="2400" dirty="0">
                <a:latin typeface="+mn-ea"/>
              </a:rPr>
              <a:t>split()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rsplit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方法分别用来以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指定字符为分隔符</a:t>
            </a:r>
            <a:r>
              <a:rPr lang="zh-CN" altLang="zh-CN" sz="2400" dirty="0">
                <a:latin typeface="+mn-ea"/>
              </a:rPr>
              <a:t>，从原字符串左端和右端开始将其分隔成多个字符串，并返回包含分隔结果的列表（列表将在后续章节中介绍）。</a:t>
            </a:r>
            <a:r>
              <a:rPr lang="zh-CN" altLang="zh-CN" sz="2400" dirty="0">
                <a:solidFill>
                  <a:srgbClr val="FF0000"/>
                </a:solidFill>
                <a:latin typeface="+mn-ea"/>
              </a:rPr>
              <a:t>默认按空白符号分隔字符串</a:t>
            </a:r>
            <a:r>
              <a:rPr lang="zh-CN" altLang="zh-CN" sz="2400" dirty="0">
                <a:latin typeface="+mn-ea"/>
              </a:rPr>
              <a:t>，</a:t>
            </a:r>
            <a:r>
              <a:rPr lang="zh-CN" altLang="en-US" sz="2400" dirty="0">
                <a:latin typeface="+mn-ea"/>
              </a:rPr>
              <a:t>如</a:t>
            </a:r>
            <a:r>
              <a:rPr lang="zh-CN" altLang="zh-CN" sz="2400" dirty="0">
                <a:latin typeface="+mn-ea"/>
              </a:rPr>
              <a:t>空格，换行符，制表符等</a:t>
            </a:r>
            <a:r>
              <a:rPr lang="en-US" altLang="zh-CN" sz="2400" dirty="0">
                <a:latin typeface="+mn-ea"/>
              </a:rPr>
              <a:t>.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6D5DFF-5425-4AF5-A6CA-357B6B4B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3787843"/>
            <a:ext cx="8820150" cy="2562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51797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zh-CN" altLang="zh-CN" sz="2400" dirty="0">
                <a:latin typeface="+mn-ea"/>
              </a:rPr>
              <a:t>字符串连接方法：</a:t>
            </a:r>
            <a:r>
              <a:rPr lang="en-US" altLang="zh-CN" sz="2400" dirty="0">
                <a:latin typeface="+mn-ea"/>
              </a:rPr>
              <a:t>join()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776097" y="2061767"/>
            <a:ext cx="1136677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字符串的</a:t>
            </a:r>
            <a:r>
              <a:rPr lang="en-US" altLang="zh-CN" sz="2400" dirty="0">
                <a:latin typeface="+mn-ea"/>
              </a:rPr>
              <a:t>join()</a:t>
            </a:r>
            <a:r>
              <a:rPr lang="zh-CN" altLang="zh-CN" sz="2400" dirty="0">
                <a:latin typeface="+mn-ea"/>
              </a:rPr>
              <a:t>方法用来将列表中多个字符串进行连接，并在相邻两个字符串之间插入指定字符，返回新字符串。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E3E2C6-7D7C-46E5-B281-D1632730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3" y="3419343"/>
            <a:ext cx="7829550" cy="2143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9304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4"/>
            </a:pPr>
            <a:r>
              <a:rPr lang="zh-CN" altLang="zh-CN" sz="2400" dirty="0">
                <a:latin typeface="+mn-ea"/>
              </a:rPr>
              <a:t>大小写字符转换方法：</a:t>
            </a:r>
            <a:r>
              <a:rPr lang="en-US" altLang="zh-CN" sz="2400" dirty="0">
                <a:latin typeface="+mn-ea"/>
              </a:rPr>
              <a:t>lower()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upper()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capitalize()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title()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swapcase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D58EB5-DAF1-4631-89BE-C745D63F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122699"/>
            <a:ext cx="7227234" cy="4318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2627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  <a:r>
              <a:rPr lang="en-GB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⭐️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5"/>
            </a:pPr>
            <a:r>
              <a:rPr lang="zh-CN" altLang="zh-CN" sz="2400" dirty="0">
                <a:latin typeface="+mn-ea"/>
              </a:rPr>
              <a:t>字符串替换方法：</a:t>
            </a:r>
            <a:r>
              <a:rPr lang="en-US" altLang="zh-CN" sz="2400" dirty="0">
                <a:latin typeface="+mn-ea"/>
              </a:rPr>
              <a:t>replace()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B5F65B-249E-4120-BEA5-9DE144CF0FC2}"/>
              </a:ext>
            </a:extLst>
          </p:cNvPr>
          <p:cNvSpPr/>
          <p:nvPr/>
        </p:nvSpPr>
        <p:spPr>
          <a:xfrm>
            <a:off x="530360" y="1942763"/>
            <a:ext cx="1100897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replace()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方法用来替换字符串中指定字符或子字符串，每次只能替换一个字符或子串，类似于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Word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，记事本等文本编辑器的查找和替换功能。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该方法不修改原字符串，而是返回一个新字符串。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400B09-C8EC-48C5-82A0-78F22C53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47" y="3846444"/>
            <a:ext cx="60007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3840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zh-CN" altLang="zh-CN" sz="2400" dirty="0">
                <a:latin typeface="+mn-ea"/>
              </a:rPr>
              <a:t>删除字符串两端，右端或左端连续空白字符和指定字符方法：</a:t>
            </a:r>
            <a:r>
              <a:rPr lang="en-US" altLang="zh-CN" sz="2400" dirty="0">
                <a:latin typeface="+mn-ea"/>
              </a:rPr>
              <a:t>strip()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rstrip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lstrip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2013A-581B-4067-A277-BEFA6943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00" y="2596902"/>
            <a:ext cx="7962900" cy="4057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现场-林丹脱衣庆祝再敬军礼唱国歌披国旗绕场-搜狐体育">
            <a:extLst>
              <a:ext uri="{FF2B5EF4-FFF2-40B4-BE49-F238E27FC236}">
                <a16:creationId xmlns:a16="http://schemas.microsoft.com/office/drawing/2014/main" id="{D1D8286C-2A7C-C34C-2FF6-FDD137BB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53" y="2608317"/>
            <a:ext cx="3206139" cy="381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6417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标识符及命名规则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02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4858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zh-CN" sz="2400" dirty="0">
                <a:latin typeface="+mn-ea"/>
              </a:rPr>
              <a:t>判断字符串是否以指定字符开始或结束方法：</a:t>
            </a:r>
            <a:r>
              <a:rPr lang="en-US" altLang="zh-CN" sz="2400" dirty="0" err="1">
                <a:latin typeface="+mn-ea"/>
              </a:rPr>
              <a:t>startswith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endswith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71439-ECDA-405C-A942-54D6A3B0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343150"/>
            <a:ext cx="10791825" cy="2171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8777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zh-CN" sz="2400" dirty="0">
                <a:latin typeface="+mn-ea"/>
              </a:rPr>
              <a:t>判断字符串类型方法：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isupper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islower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716F2-A7D1-4985-B0C2-A6686137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12" y="2073057"/>
            <a:ext cx="8261350" cy="46321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54371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zh-CN" sz="2400" dirty="0">
                <a:latin typeface="+mn-ea"/>
              </a:rPr>
              <a:t>字符串排版方法：</a:t>
            </a:r>
            <a:r>
              <a:rPr lang="en-US" altLang="zh-CN" sz="2400" dirty="0">
                <a:latin typeface="+mn-ea"/>
              </a:rPr>
              <a:t>center()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zfill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227D4-8882-41F4-8B8D-02277594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4289"/>
            <a:ext cx="12192000" cy="37036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086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770BA-F75E-C73C-1654-42D5D91E1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DF4AC8-A41C-C6E5-40CF-341A109BE96E}"/>
              </a:ext>
            </a:extLst>
          </p:cNvPr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522494E-2EB4-02BD-3030-61C424BAAC67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11A8998-76F9-BFCB-78C6-98F9642D8EF8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FD546566-7400-4DC4-ACC8-C245D550071E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3B41257-35B5-CA25-3D5D-11E87375A6F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36288891-7834-C6DE-E7B3-A90ED6CF962A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D29F76-C935-CFE8-ECF4-4612418968F4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554B8A-8873-82D0-6477-7B712FC36F2E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zh-CN" sz="2400" dirty="0">
                <a:latin typeface="+mn-ea"/>
              </a:rPr>
              <a:t>字符串排版方法：</a:t>
            </a:r>
            <a:r>
              <a:rPr lang="en-US" altLang="zh-CN" sz="2400" dirty="0">
                <a:latin typeface="+mn-ea"/>
              </a:rPr>
              <a:t>center()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zfill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9" name="图片 8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4F6B201-438B-DCE1-5A48-FB408DB95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6" y="2155080"/>
            <a:ext cx="8110057" cy="41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9011"/>
      </p:ext>
    </p:extLst>
  </p:cSld>
  <p:clrMapOvr>
    <a:masterClrMapping/>
  </p:clrMapOvr>
  <p:transition spd="slow"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7F50E0-45C3-4A2D-8E76-062026C89E17}"/>
              </a:ext>
            </a:extLst>
          </p:cNvPr>
          <p:cNvSpPr/>
          <p:nvPr/>
        </p:nvSpPr>
        <p:spPr>
          <a:xfrm>
            <a:off x="602996" y="1439763"/>
            <a:ext cx="11204691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从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Python2.6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开始，新增了一种格式化字符串的方法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str.format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，它增强了字符串格式化的功能，基本语法是通过“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{}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”和“：”来代替以前的“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%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format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方法可以有多个输出项，位置可以按指定顺序。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E2A3F24E-C6D0-F23A-DFB6-B0B4CF42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74" y="3184790"/>
            <a:ext cx="7179652" cy="1824532"/>
          </a:xfrm>
          <a:prstGeom prst="rect">
            <a:avLst/>
          </a:prstGeom>
        </p:spPr>
      </p:pic>
      <p:pic>
        <p:nvPicPr>
          <p:cNvPr id="9" name="图片 8" descr="徽标, 公司名称&#10;&#10;AI 生成的内容可能不正确。">
            <a:extLst>
              <a:ext uri="{FF2B5EF4-FFF2-40B4-BE49-F238E27FC236}">
                <a16:creationId xmlns:a16="http://schemas.microsoft.com/office/drawing/2014/main" id="{E8735ED7-1F4B-E813-4D50-230E6DFF2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29" y="5148471"/>
            <a:ext cx="9447408" cy="15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55509"/>
      </p:ext>
    </p:extLst>
  </p:cSld>
  <p:clrMapOvr>
    <a:masterClrMapping/>
  </p:clrMapOvr>
  <p:transition spd="slow"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字符串⭐️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7A34BE2-4A36-4162-A805-413F9C1A8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387" y="1397517"/>
            <a:ext cx="11751768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当使用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format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方法格式化字符串的时候，需要在“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{}”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中首先输入“：”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“：”称为格式引导符。“：”之后分别设置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填充字符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 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对齐方式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 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宽度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2BE650-A442-789E-8713-B093C420774E}"/>
              </a:ext>
            </a:extLst>
          </p:cNvPr>
          <p:cNvGrpSpPr/>
          <p:nvPr/>
        </p:nvGrpSpPr>
        <p:grpSpPr>
          <a:xfrm>
            <a:off x="917987" y="2546300"/>
            <a:ext cx="9667188" cy="4165761"/>
            <a:chOff x="917986" y="1788544"/>
            <a:chExt cx="10442441" cy="4923517"/>
          </a:xfrm>
        </p:grpSpPr>
        <p:sp>
          <p:nvSpPr>
            <p:cNvPr id="3" name="Freeform 30">
              <a:extLst>
                <a:ext uri="{FF2B5EF4-FFF2-40B4-BE49-F238E27FC236}">
                  <a16:creationId xmlns:a16="http://schemas.microsoft.com/office/drawing/2014/main" id="{39D5CBE9-A154-29BC-9942-5107A8D25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0579" y="2575925"/>
              <a:ext cx="509509" cy="556063"/>
            </a:xfrm>
            <a:custGeom>
              <a:avLst/>
              <a:gdLst>
                <a:gd name="T0" fmla="*/ 0 w 512"/>
                <a:gd name="T1" fmla="*/ 437 h 517"/>
                <a:gd name="T2" fmla="*/ 75 w 512"/>
                <a:gd name="T3" fmla="*/ 512 h 517"/>
                <a:gd name="T4" fmla="*/ 128 w 512"/>
                <a:gd name="T5" fmla="*/ 491 h 517"/>
                <a:gd name="T6" fmla="*/ 264 w 512"/>
                <a:gd name="T7" fmla="*/ 354 h 517"/>
                <a:gd name="T8" fmla="*/ 301 w 512"/>
                <a:gd name="T9" fmla="*/ 391 h 517"/>
                <a:gd name="T10" fmla="*/ 315 w 512"/>
                <a:gd name="T11" fmla="*/ 443 h 517"/>
                <a:gd name="T12" fmla="*/ 367 w 512"/>
                <a:gd name="T13" fmla="*/ 496 h 517"/>
                <a:gd name="T14" fmla="*/ 443 w 512"/>
                <a:gd name="T15" fmla="*/ 497 h 517"/>
                <a:gd name="T16" fmla="*/ 443 w 512"/>
                <a:gd name="T17" fmla="*/ 421 h 517"/>
                <a:gd name="T18" fmla="*/ 390 w 512"/>
                <a:gd name="T19" fmla="*/ 368 h 517"/>
                <a:gd name="T20" fmla="*/ 338 w 512"/>
                <a:gd name="T21" fmla="*/ 354 h 517"/>
                <a:gd name="T22" fmla="*/ 301 w 512"/>
                <a:gd name="T23" fmla="*/ 318 h 517"/>
                <a:gd name="T24" fmla="*/ 325 w 512"/>
                <a:gd name="T25" fmla="*/ 294 h 517"/>
                <a:gd name="T26" fmla="*/ 468 w 512"/>
                <a:gd name="T27" fmla="*/ 255 h 517"/>
                <a:gd name="T28" fmla="*/ 512 w 512"/>
                <a:gd name="T29" fmla="*/ 161 h 517"/>
                <a:gd name="T30" fmla="*/ 512 w 512"/>
                <a:gd name="T31" fmla="*/ 160 h 517"/>
                <a:gd name="T32" fmla="*/ 491 w 512"/>
                <a:gd name="T33" fmla="*/ 139 h 517"/>
                <a:gd name="T34" fmla="*/ 475 w 512"/>
                <a:gd name="T35" fmla="*/ 145 h 517"/>
                <a:gd name="T36" fmla="*/ 469 w 512"/>
                <a:gd name="T37" fmla="*/ 151 h 517"/>
                <a:gd name="T38" fmla="*/ 448 w 512"/>
                <a:gd name="T39" fmla="*/ 172 h 517"/>
                <a:gd name="T40" fmla="*/ 394 w 512"/>
                <a:gd name="T41" fmla="*/ 193 h 517"/>
                <a:gd name="T42" fmla="*/ 341 w 512"/>
                <a:gd name="T43" fmla="*/ 171 h 517"/>
                <a:gd name="T44" fmla="*/ 319 w 512"/>
                <a:gd name="T45" fmla="*/ 118 h 517"/>
                <a:gd name="T46" fmla="*/ 340 w 512"/>
                <a:gd name="T47" fmla="*/ 64 h 517"/>
                <a:gd name="T48" fmla="*/ 361 w 512"/>
                <a:gd name="T49" fmla="*/ 43 h 517"/>
                <a:gd name="T50" fmla="*/ 367 w 512"/>
                <a:gd name="T51" fmla="*/ 37 h 517"/>
                <a:gd name="T52" fmla="*/ 373 w 512"/>
                <a:gd name="T53" fmla="*/ 21 h 517"/>
                <a:gd name="T54" fmla="*/ 352 w 512"/>
                <a:gd name="T55" fmla="*/ 0 h 517"/>
                <a:gd name="T56" fmla="*/ 351 w 512"/>
                <a:gd name="T57" fmla="*/ 0 h 517"/>
                <a:gd name="T58" fmla="*/ 257 w 512"/>
                <a:gd name="T59" fmla="*/ 44 h 517"/>
                <a:gd name="T60" fmla="*/ 218 w 512"/>
                <a:gd name="T61" fmla="*/ 187 h 517"/>
                <a:gd name="T62" fmla="*/ 194 w 512"/>
                <a:gd name="T63" fmla="*/ 211 h 517"/>
                <a:gd name="T64" fmla="*/ 96 w 512"/>
                <a:gd name="T65" fmla="*/ 112 h 517"/>
                <a:gd name="T66" fmla="*/ 96 w 512"/>
                <a:gd name="T67" fmla="*/ 85 h 517"/>
                <a:gd name="T68" fmla="*/ 32 w 512"/>
                <a:gd name="T69" fmla="*/ 53 h 517"/>
                <a:gd name="T70" fmla="*/ 0 w 512"/>
                <a:gd name="T71" fmla="*/ 85 h 517"/>
                <a:gd name="T72" fmla="*/ 32 w 512"/>
                <a:gd name="T73" fmla="*/ 149 h 517"/>
                <a:gd name="T74" fmla="*/ 59 w 512"/>
                <a:gd name="T75" fmla="*/ 149 h 517"/>
                <a:gd name="T76" fmla="*/ 157 w 512"/>
                <a:gd name="T77" fmla="*/ 248 h 517"/>
                <a:gd name="T78" fmla="*/ 21 w 512"/>
                <a:gd name="T79" fmla="*/ 384 h 517"/>
                <a:gd name="T80" fmla="*/ 0 w 512"/>
                <a:gd name="T81" fmla="*/ 437 h 517"/>
                <a:gd name="T82" fmla="*/ 53 w 512"/>
                <a:gd name="T83" fmla="*/ 432 h 517"/>
                <a:gd name="T84" fmla="*/ 80 w 512"/>
                <a:gd name="T85" fmla="*/ 405 h 517"/>
                <a:gd name="T86" fmla="*/ 107 w 512"/>
                <a:gd name="T87" fmla="*/ 432 h 517"/>
                <a:gd name="T88" fmla="*/ 80 w 512"/>
                <a:gd name="T89" fmla="*/ 459 h 517"/>
                <a:gd name="T90" fmla="*/ 53 w 512"/>
                <a:gd name="T91" fmla="*/ 432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2" h="517">
                  <a:moveTo>
                    <a:pt x="0" y="437"/>
                  </a:moveTo>
                  <a:cubicBezTo>
                    <a:pt x="0" y="479"/>
                    <a:pt x="33" y="512"/>
                    <a:pt x="75" y="512"/>
                  </a:cubicBezTo>
                  <a:cubicBezTo>
                    <a:pt x="95" y="512"/>
                    <a:pt x="114" y="504"/>
                    <a:pt x="128" y="491"/>
                  </a:cubicBezTo>
                  <a:cubicBezTo>
                    <a:pt x="264" y="354"/>
                    <a:pt x="264" y="354"/>
                    <a:pt x="264" y="354"/>
                  </a:cubicBezTo>
                  <a:cubicBezTo>
                    <a:pt x="301" y="391"/>
                    <a:pt x="301" y="391"/>
                    <a:pt x="301" y="391"/>
                  </a:cubicBezTo>
                  <a:cubicBezTo>
                    <a:pt x="296" y="409"/>
                    <a:pt x="300" y="429"/>
                    <a:pt x="315" y="443"/>
                  </a:cubicBezTo>
                  <a:cubicBezTo>
                    <a:pt x="367" y="496"/>
                    <a:pt x="367" y="496"/>
                    <a:pt x="367" y="496"/>
                  </a:cubicBezTo>
                  <a:cubicBezTo>
                    <a:pt x="389" y="517"/>
                    <a:pt x="422" y="517"/>
                    <a:pt x="443" y="497"/>
                  </a:cubicBezTo>
                  <a:cubicBezTo>
                    <a:pt x="464" y="476"/>
                    <a:pt x="464" y="442"/>
                    <a:pt x="443" y="421"/>
                  </a:cubicBezTo>
                  <a:cubicBezTo>
                    <a:pt x="390" y="368"/>
                    <a:pt x="390" y="368"/>
                    <a:pt x="390" y="368"/>
                  </a:cubicBezTo>
                  <a:cubicBezTo>
                    <a:pt x="376" y="354"/>
                    <a:pt x="356" y="349"/>
                    <a:pt x="338" y="354"/>
                  </a:cubicBezTo>
                  <a:cubicBezTo>
                    <a:pt x="301" y="318"/>
                    <a:pt x="301" y="318"/>
                    <a:pt x="301" y="318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75" y="307"/>
                    <a:pt x="430" y="294"/>
                    <a:pt x="468" y="255"/>
                  </a:cubicBezTo>
                  <a:cubicBezTo>
                    <a:pt x="495" y="229"/>
                    <a:pt x="510" y="196"/>
                    <a:pt x="512" y="161"/>
                  </a:cubicBezTo>
                  <a:cubicBezTo>
                    <a:pt x="512" y="160"/>
                    <a:pt x="512" y="160"/>
                    <a:pt x="512" y="160"/>
                  </a:cubicBezTo>
                  <a:cubicBezTo>
                    <a:pt x="512" y="148"/>
                    <a:pt x="502" y="139"/>
                    <a:pt x="491" y="139"/>
                  </a:cubicBezTo>
                  <a:cubicBezTo>
                    <a:pt x="485" y="139"/>
                    <a:pt x="479" y="141"/>
                    <a:pt x="475" y="145"/>
                  </a:cubicBezTo>
                  <a:cubicBezTo>
                    <a:pt x="469" y="151"/>
                    <a:pt x="469" y="151"/>
                    <a:pt x="469" y="151"/>
                  </a:cubicBezTo>
                  <a:cubicBezTo>
                    <a:pt x="448" y="172"/>
                    <a:pt x="448" y="172"/>
                    <a:pt x="448" y="172"/>
                  </a:cubicBezTo>
                  <a:cubicBezTo>
                    <a:pt x="434" y="185"/>
                    <a:pt x="415" y="193"/>
                    <a:pt x="394" y="193"/>
                  </a:cubicBezTo>
                  <a:cubicBezTo>
                    <a:pt x="373" y="193"/>
                    <a:pt x="355" y="184"/>
                    <a:pt x="341" y="171"/>
                  </a:cubicBezTo>
                  <a:cubicBezTo>
                    <a:pt x="328" y="157"/>
                    <a:pt x="319" y="139"/>
                    <a:pt x="319" y="118"/>
                  </a:cubicBezTo>
                  <a:cubicBezTo>
                    <a:pt x="319" y="97"/>
                    <a:pt x="327" y="78"/>
                    <a:pt x="340" y="64"/>
                  </a:cubicBezTo>
                  <a:cubicBezTo>
                    <a:pt x="361" y="43"/>
                    <a:pt x="361" y="43"/>
                    <a:pt x="361" y="43"/>
                  </a:cubicBezTo>
                  <a:cubicBezTo>
                    <a:pt x="367" y="37"/>
                    <a:pt x="367" y="37"/>
                    <a:pt x="367" y="37"/>
                  </a:cubicBezTo>
                  <a:cubicBezTo>
                    <a:pt x="371" y="33"/>
                    <a:pt x="373" y="27"/>
                    <a:pt x="373" y="21"/>
                  </a:cubicBezTo>
                  <a:cubicBezTo>
                    <a:pt x="373" y="10"/>
                    <a:pt x="364" y="0"/>
                    <a:pt x="352" y="0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16" y="2"/>
                    <a:pt x="283" y="17"/>
                    <a:pt x="257" y="44"/>
                  </a:cubicBezTo>
                  <a:cubicBezTo>
                    <a:pt x="218" y="82"/>
                    <a:pt x="205" y="138"/>
                    <a:pt x="218" y="187"/>
                  </a:cubicBezTo>
                  <a:cubicBezTo>
                    <a:pt x="194" y="211"/>
                    <a:pt x="194" y="211"/>
                    <a:pt x="194" y="211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157" y="248"/>
                    <a:pt x="157" y="248"/>
                    <a:pt x="157" y="248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8" y="398"/>
                    <a:pt x="0" y="417"/>
                    <a:pt x="0" y="437"/>
                  </a:cubicBezTo>
                  <a:close/>
                  <a:moveTo>
                    <a:pt x="53" y="432"/>
                  </a:moveTo>
                  <a:cubicBezTo>
                    <a:pt x="53" y="417"/>
                    <a:pt x="65" y="405"/>
                    <a:pt x="80" y="405"/>
                  </a:cubicBezTo>
                  <a:cubicBezTo>
                    <a:pt x="95" y="405"/>
                    <a:pt x="107" y="417"/>
                    <a:pt x="107" y="432"/>
                  </a:cubicBezTo>
                  <a:cubicBezTo>
                    <a:pt x="107" y="447"/>
                    <a:pt x="95" y="459"/>
                    <a:pt x="80" y="459"/>
                  </a:cubicBezTo>
                  <a:cubicBezTo>
                    <a:pt x="65" y="459"/>
                    <a:pt x="53" y="447"/>
                    <a:pt x="53" y="4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2E2E2E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4913F9-FB91-59BB-D3BF-83BCF80F6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068"/>
            <a:stretch/>
          </p:blipFill>
          <p:spPr>
            <a:xfrm>
              <a:off x="917986" y="1788544"/>
              <a:ext cx="9786457" cy="148805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018B895-27EC-CB3D-D5CF-FFDA68B03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514"/>
            <a:stretch/>
          </p:blipFill>
          <p:spPr>
            <a:xfrm>
              <a:off x="917986" y="3520004"/>
              <a:ext cx="10094570" cy="138947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51B50B3-03F4-9FD2-47D9-E96F62DD6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987" y="5217872"/>
              <a:ext cx="10442440" cy="149418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0180668"/>
      </p:ext>
    </p:extLst>
  </p:cSld>
  <p:clrMapOvr>
    <a:masterClrMapping/>
  </p:clrMapOvr>
  <p:transition spd="slow"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800" b="1"/>
              <a:t>f-string</a:t>
            </a:r>
            <a:r>
              <a:rPr lang="zh-CN" altLang="en-US" sz="2800" b="1" dirty="0">
                <a:latin typeface="+mn-ea"/>
              </a:rPr>
              <a:t> 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7F50E0-45C3-4A2D-8E76-062026C89E17}"/>
              </a:ext>
            </a:extLst>
          </p:cNvPr>
          <p:cNvSpPr/>
          <p:nvPr/>
        </p:nvSpPr>
        <p:spPr>
          <a:xfrm>
            <a:off x="602996" y="1439763"/>
            <a:ext cx="11204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/>
              <a:t>f-string</a:t>
            </a:r>
            <a:r>
              <a:rPr lang="zh-CN" altLang="en-GB" sz="2400"/>
              <a:t>（</a:t>
            </a:r>
            <a:r>
              <a:rPr lang="zh-CN" altLang="en-US" sz="2400"/>
              <a:t>格式化字符串字面值）是在 </a:t>
            </a:r>
            <a:r>
              <a:rPr lang="en-GB" altLang="zh-CN" sz="2400"/>
              <a:t>Python 3.6 </a:t>
            </a:r>
            <a:r>
              <a:rPr lang="zh-CN" altLang="en-US" sz="2400"/>
              <a:t>版本中引入的特性。</a:t>
            </a:r>
            <a:endParaRPr lang="en-GB" altLang="zh-CN" sz="2400"/>
          </a:p>
          <a:p>
            <a:r>
              <a:rPr lang="zh-CN" altLang="en-US" sz="2400"/>
              <a:t>它通过在字符串前添加前缀 </a:t>
            </a:r>
            <a:r>
              <a:rPr lang="en-GB" altLang="zh-CN" sz="2400"/>
              <a:t>f </a:t>
            </a:r>
            <a:r>
              <a:rPr lang="zh-CN" altLang="en-US" sz="2400"/>
              <a:t>或 </a:t>
            </a:r>
            <a:r>
              <a:rPr lang="en-GB" altLang="zh-CN" sz="2400"/>
              <a:t>F</a:t>
            </a:r>
            <a:r>
              <a:rPr lang="zh-CN" altLang="en-GB" sz="2400"/>
              <a:t>，</a:t>
            </a:r>
            <a:r>
              <a:rPr lang="zh-CN" altLang="en-US" sz="2400"/>
              <a:t>并在花括号 </a:t>
            </a:r>
            <a:r>
              <a:rPr lang="en-US" altLang="zh-CN" sz="2400"/>
              <a:t>{} </a:t>
            </a:r>
            <a:r>
              <a:rPr lang="zh-CN" altLang="en-US" sz="2400"/>
              <a:t>中直接嵌入变量或表达式，实现了更简洁和高效的字符串格式化方式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 descr="图形用户界面, 文本&#10;&#10;AI 生成的内容可能不正确。">
            <a:extLst>
              <a:ext uri="{FF2B5EF4-FFF2-40B4-BE49-F238E27FC236}">
                <a16:creationId xmlns:a16="http://schemas.microsoft.com/office/drawing/2014/main" id="{545CE38E-AF18-20EB-F670-A03A05E1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6" y="3221973"/>
            <a:ext cx="11101991" cy="19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84703"/>
      </p:ext>
    </p:extLst>
  </p:cSld>
  <p:clrMapOvr>
    <a:masterClrMapping/>
  </p:clrMapOvr>
  <p:transition spd="slow"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强制转换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07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8850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强制转换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强制类型转化是将表达式强制转换为所需的数据类型。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87D4D4-A6F6-4D74-B3A8-6EF21D6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1460224"/>
            <a:ext cx="10753725" cy="453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7073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强制转换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强制类型转化是将表达式强制转换为所需的数据类型。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62D8F4-9149-4DB7-9F91-6DBF4097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1562306"/>
            <a:ext cx="9791700" cy="2143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9D065038-B0B7-4520-AF52-9C5599D4ADBB}"/>
              </a:ext>
            </a:extLst>
          </p:cNvPr>
          <p:cNvSpPr/>
          <p:nvPr/>
        </p:nvSpPr>
        <p:spPr>
          <a:xfrm>
            <a:off x="4095130" y="4456330"/>
            <a:ext cx="6609314" cy="581058"/>
          </a:xfrm>
          <a:prstGeom prst="borderCallout1">
            <a:avLst>
              <a:gd name="adj1" fmla="val 54544"/>
              <a:gd name="adj2" fmla="val 186"/>
              <a:gd name="adj3" fmla="val -198249"/>
              <a:gd name="adj4" fmla="val -118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</a:t>
            </a:r>
            <a:r>
              <a:rPr lang="en-US" altLang="zh-CN" sz="2000" dirty="0"/>
              <a:t>input</a:t>
            </a:r>
            <a:r>
              <a:rPr lang="zh-CN" altLang="en-US" sz="2000" dirty="0"/>
              <a:t>输入中可以使用</a:t>
            </a:r>
            <a:r>
              <a:rPr lang="en-US" altLang="zh-CN" sz="2000" dirty="0"/>
              <a:t>int</a:t>
            </a:r>
            <a:r>
              <a:rPr lang="zh-CN" altLang="en-US" sz="2000" dirty="0"/>
              <a:t>或者</a:t>
            </a:r>
            <a:r>
              <a:rPr lang="en-US" altLang="zh-CN" sz="2000" dirty="0"/>
              <a:t>float</a:t>
            </a:r>
            <a:r>
              <a:rPr lang="zh-CN" altLang="en-US" sz="2000" dirty="0"/>
              <a:t>来代替</a:t>
            </a:r>
            <a:r>
              <a:rPr lang="en-US" altLang="zh-CN" sz="2000" dirty="0"/>
              <a:t>eval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79889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标识符及命名规则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354203" cy="379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800" b="1" kern="100" dirty="0">
                <a:latin typeface="+mn-ea"/>
                <a:cs typeface="Times New Roman" panose="02020603050405020304" pitchFamily="18" charset="0"/>
              </a:rPr>
              <a:t>对标识符的构成是有要求的：</a:t>
            </a:r>
            <a:endParaRPr lang="en-US" altLang="zh-CN" sz="2800" b="1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每个标识符必须以字母或下划线“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_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”开头，后跟字母、数字或下划线的任意序列。根据这个规则，以下都是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中的合法名称：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num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num_1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numEggs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python123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；而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2x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a-b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num Eggs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都是不合法的。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中，标识符区分大小写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735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90EC85-036D-4836-992C-ED3AFE2F106C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77816" y="-12560"/>
            <a:ext cx="9618784" cy="6870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https://www.bilibili.com/video/BV13L41177T3/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705532949"/>
      </p:ext>
    </p:extLst>
  </p:cSld>
  <p:clrMapOvr>
    <a:masterClrMapping/>
  </p:clrMapOvr>
  <p:transition spd="slow"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EF539D-413F-0A01-FBDA-869FDE63B81C}"/>
              </a:ext>
            </a:extLst>
          </p:cNvPr>
          <p:cNvSpPr txBox="1"/>
          <p:nvPr/>
        </p:nvSpPr>
        <p:spPr>
          <a:xfrm>
            <a:off x="2236304" y="23158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71DC3C-86DC-4358-9D0F-5F637041213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5400" y="0"/>
            <a:ext cx="96011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https://www.bilibili.com/video/BV1iq4y1879d/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40987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标识符及命名规则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3542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在</a:t>
            </a:r>
            <a:r>
              <a:rPr lang="en-GB" altLang="zh-CN" sz="2400"/>
              <a:t>Python</a:t>
            </a:r>
            <a:r>
              <a:rPr lang="zh-CN" altLang="en-US" sz="2400"/>
              <a:t>编程语言中，</a:t>
            </a:r>
            <a:r>
              <a:rPr lang="zh-CN" altLang="en-US" sz="2400" b="1"/>
              <a:t>关键字</a:t>
            </a:r>
            <a:r>
              <a:rPr lang="zh-CN" altLang="en-US" sz="2400"/>
              <a:t>（</a:t>
            </a:r>
            <a:r>
              <a:rPr lang="en-GB" altLang="zh-CN" sz="2400" b="1"/>
              <a:t>keywords</a:t>
            </a:r>
            <a:r>
              <a:rPr lang="zh-CN" altLang="en-GB" sz="2400"/>
              <a:t>）</a:t>
            </a:r>
            <a:r>
              <a:rPr lang="zh-CN" altLang="en-US" sz="2400"/>
              <a:t>是具有特殊含义的保留字，用于定义程序的结构和控制流程。这些关键字在</a:t>
            </a:r>
            <a:r>
              <a:rPr lang="en-GB" altLang="zh-CN" sz="2400"/>
              <a:t>Python</a:t>
            </a:r>
            <a:r>
              <a:rPr lang="zh-CN" altLang="en-US" sz="2400"/>
              <a:t>中有特定的功能，因此不能用作变量名、函数名或其他标识符。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51A1A-E17F-4F63-B921-8805D608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242"/>
            <a:ext cx="12192000" cy="24528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3EAD4F19-63BD-61D0-0D14-9E78FE2C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1" y="5135677"/>
            <a:ext cx="4292600" cy="1587500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3E04E112-6032-3C21-9F78-4380504F9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36" y="5167427"/>
            <a:ext cx="407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59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yL4y1v7Xz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Rq4y1r7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nQ4y1U7H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8U4y1g7C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1b4y1s7w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3L41177T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iq4y187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1_Office 主题​​">
  <a:themeElements>
    <a:clrScheme name="自定义 222">
      <a:dk1>
        <a:sysClr val="windowText" lastClr="000000"/>
      </a:dk1>
      <a:lt1>
        <a:sysClr val="window" lastClr="FFFFFF"/>
      </a:lt1>
      <a:dk2>
        <a:srgbClr val="435258"/>
      </a:dk2>
      <a:lt2>
        <a:srgbClr val="EEECE1"/>
      </a:lt2>
      <a:accent1>
        <a:srgbClr val="2A8FBD"/>
      </a:accent1>
      <a:accent2>
        <a:srgbClr val="00B0F0"/>
      </a:accent2>
      <a:accent3>
        <a:srgbClr val="435258"/>
      </a:accent3>
      <a:accent4>
        <a:srgbClr val="1E6787"/>
      </a:accent4>
      <a:accent5>
        <a:srgbClr val="2A8FBD"/>
      </a:accent5>
      <a:accent6>
        <a:srgbClr val="E44860"/>
      </a:accent6>
      <a:hlink>
        <a:srgbClr val="E44860"/>
      </a:hlink>
      <a:folHlink>
        <a:srgbClr val="4352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5232</Words>
  <Application>Microsoft Macintosh PowerPoint</Application>
  <PresentationFormat>宽屏</PresentationFormat>
  <Paragraphs>743</Paragraphs>
  <Slides>81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6" baseType="lpstr">
      <vt:lpstr>等线</vt:lpstr>
      <vt:lpstr>微软雅黑</vt:lpstr>
      <vt:lpstr>微软雅黑</vt:lpstr>
      <vt:lpstr>造字工房尚黑（非商用）细体</vt:lpstr>
      <vt:lpstr>Inter</vt:lpstr>
      <vt:lpstr>Arial</vt:lpstr>
      <vt:lpstr>Calibri</vt:lpstr>
      <vt:lpstr>Cambria Math</vt:lpstr>
      <vt:lpstr>Consolas</vt:lpstr>
      <vt:lpstr>Gill Sans MT Condensed</vt:lpstr>
      <vt:lpstr>Gill Sans Ultra Bold</vt:lpstr>
      <vt:lpstr>Helvetica Light</vt:lpstr>
      <vt:lpstr>Menlo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ZhaoLu</dc:creator>
  <cp:lastModifiedBy>Fan B</cp:lastModifiedBy>
  <cp:revision>117</cp:revision>
  <dcterms:created xsi:type="dcterms:W3CDTF">2019-01-13T07:44:05Z</dcterms:created>
  <dcterms:modified xsi:type="dcterms:W3CDTF">2025-02-25T02:53:11Z</dcterms:modified>
</cp:coreProperties>
</file>